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11" r:id="rId2"/>
    <p:sldId id="256" r:id="rId3"/>
    <p:sldId id="257" r:id="rId4"/>
    <p:sldId id="295" r:id="rId5"/>
    <p:sldId id="296" r:id="rId6"/>
    <p:sldId id="258" r:id="rId7"/>
    <p:sldId id="281" r:id="rId8"/>
    <p:sldId id="261" r:id="rId9"/>
    <p:sldId id="262" r:id="rId10"/>
    <p:sldId id="297" r:id="rId11"/>
    <p:sldId id="308" r:id="rId12"/>
    <p:sldId id="263" r:id="rId13"/>
    <p:sldId id="264" r:id="rId14"/>
    <p:sldId id="309" r:id="rId15"/>
    <p:sldId id="265" r:id="rId16"/>
    <p:sldId id="266" r:id="rId17"/>
    <p:sldId id="267" r:id="rId18"/>
    <p:sldId id="268" r:id="rId19"/>
    <p:sldId id="271" r:id="rId20"/>
    <p:sldId id="272" r:id="rId21"/>
    <p:sldId id="310"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Open Sans Bold" panose="020B0806030504020204" charset="0"/>
      <p:regular r:id="rId32"/>
      <p:bold r:id="rId33"/>
    </p:embeddedFont>
    <p:embeddedFont>
      <p:font typeface="Open Sans Extra Bold" panose="020B0604020202020204" charset="0"/>
      <p:regular r:id="rId34"/>
      <p:bold r:id="rId35"/>
    </p:embeddedFont>
    <p:embeddedFont>
      <p:font typeface="Open Sans Light" panose="020B0306030504020204" pitchFamily="34" charset="0"/>
      <p:regular r:id="rId36"/>
      <p:italic r:id="rId37"/>
    </p:embeddedFont>
    <p:embeddedFont>
      <p:font typeface="Open Sans Light Bold" panose="020B0604020202020204"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EE8"/>
    <a:srgbClr val="4EE700"/>
    <a:srgbClr val="FF9900"/>
    <a:srgbClr val="E8B348"/>
    <a:srgbClr val="79C1D5"/>
    <a:srgbClr val="019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2B3AD-A525-7C7F-07ED-78478B353662}" v="7" dt="2023-02-26T15:17:43.124"/>
    <p1510:client id="{5CEFB13F-00D6-8044-BC7A-D66B19D7E0FD}" v="696" dt="2022-03-01T21:48:48.448"/>
    <p1510:client id="{8B5DF408-4FDB-5B59-ADFB-7B6AC7920E5D}" v="267" dt="2023-03-22T11:02:08.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2" autoAdjust="0"/>
    <p:restoredTop sz="91411" autoAdjust="0"/>
  </p:normalViewPr>
  <p:slideViewPr>
    <p:cSldViewPr>
      <p:cViewPr varScale="1">
        <p:scale>
          <a:sx n="43" d="100"/>
          <a:sy n="43" d="100"/>
        </p:scale>
        <p:origin x="48" y="9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CEB02-99B4-F247-B973-26E2FB958238}"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C6DF8-0902-7F4C-8DCB-7EF77546466E}" type="slidenum">
              <a:rPr lang="en-US" smtClean="0"/>
              <a:t>‹#›</a:t>
            </a:fld>
            <a:endParaRPr lang="en-US"/>
          </a:p>
        </p:txBody>
      </p:sp>
    </p:spTree>
    <p:extLst>
      <p:ext uri="{BB962C8B-B14F-4D97-AF65-F5344CB8AC3E}">
        <p14:creationId xmlns:p14="http://schemas.microsoft.com/office/powerpoint/2010/main" val="579832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Maybe follow up with a </a:t>
            </a:r>
            <a:r>
              <a:rPr lang="en-US"/>
              <a:t>What does ‘retrofit’ mean to you?</a:t>
            </a:r>
          </a:p>
          <a:p>
            <a:endParaRPr lang="en-US">
              <a:cs typeface="Calibri"/>
            </a:endParaRPr>
          </a:p>
        </p:txBody>
      </p:sp>
      <p:sp>
        <p:nvSpPr>
          <p:cNvPr id="4" name="Slide Number Placeholder 3"/>
          <p:cNvSpPr>
            <a:spLocks noGrp="1"/>
          </p:cNvSpPr>
          <p:nvPr>
            <p:ph type="sldNum" sz="quarter" idx="5"/>
          </p:nvPr>
        </p:nvSpPr>
        <p:spPr/>
        <p:txBody>
          <a:bodyPr/>
          <a:lstStyle/>
          <a:p>
            <a:fld id="{7BAC6DF8-0902-7F4C-8DCB-7EF77546466E}" type="slidenum">
              <a:rPr lang="en-US" smtClean="0"/>
              <a:t>4</a:t>
            </a:fld>
            <a:endParaRPr lang="en-US"/>
          </a:p>
        </p:txBody>
      </p:sp>
    </p:spTree>
    <p:extLst>
      <p:ext uri="{BB962C8B-B14F-4D97-AF65-F5344CB8AC3E}">
        <p14:creationId xmlns:p14="http://schemas.microsoft.com/office/powerpoint/2010/main" val="146458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Maybe follow up with a 'what does 'smart home energy system' mean to you?</a:t>
            </a:r>
          </a:p>
        </p:txBody>
      </p:sp>
      <p:sp>
        <p:nvSpPr>
          <p:cNvPr id="4" name="Slide Number Placeholder 3"/>
          <p:cNvSpPr>
            <a:spLocks noGrp="1"/>
          </p:cNvSpPr>
          <p:nvPr>
            <p:ph type="sldNum" sz="quarter" idx="5"/>
          </p:nvPr>
        </p:nvSpPr>
        <p:spPr/>
        <p:txBody>
          <a:bodyPr/>
          <a:lstStyle/>
          <a:p>
            <a:fld id="{7BAC6DF8-0902-7F4C-8DCB-7EF77546466E}" type="slidenum">
              <a:rPr lang="en-US" smtClean="0"/>
              <a:t>5</a:t>
            </a:fld>
            <a:endParaRPr lang="en-US"/>
          </a:p>
        </p:txBody>
      </p:sp>
    </p:spTree>
    <p:extLst>
      <p:ext uri="{BB962C8B-B14F-4D97-AF65-F5344CB8AC3E}">
        <p14:creationId xmlns:p14="http://schemas.microsoft.com/office/powerpoint/2010/main" val="39966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session approach...</a:t>
            </a:r>
          </a:p>
        </p:txBody>
      </p:sp>
      <p:sp>
        <p:nvSpPr>
          <p:cNvPr id="4" name="Slide Number Placeholder 3"/>
          <p:cNvSpPr>
            <a:spLocks noGrp="1"/>
          </p:cNvSpPr>
          <p:nvPr>
            <p:ph type="sldNum" sz="quarter" idx="5"/>
          </p:nvPr>
        </p:nvSpPr>
        <p:spPr/>
        <p:txBody>
          <a:bodyPr/>
          <a:lstStyle/>
          <a:p>
            <a:fld id="{7BAC6DF8-0902-7F4C-8DCB-7EF77546466E}" type="slidenum">
              <a:rPr lang="en-US" smtClean="0"/>
              <a:t>6</a:t>
            </a:fld>
            <a:endParaRPr lang="en-US"/>
          </a:p>
        </p:txBody>
      </p:sp>
    </p:spTree>
    <p:extLst>
      <p:ext uri="{BB962C8B-B14F-4D97-AF65-F5344CB8AC3E}">
        <p14:creationId xmlns:p14="http://schemas.microsoft.com/office/powerpoint/2010/main" val="83515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336131-77FF-BD7D-F502-02321FE81DE6}"/>
              </a:ext>
            </a:extLst>
          </p:cNvPr>
          <p:cNvSpPr txBox="1"/>
          <p:nvPr/>
        </p:nvSpPr>
        <p:spPr>
          <a:xfrm>
            <a:off x="397144" y="2150389"/>
            <a:ext cx="17493711"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ea typeface="+mn-lt"/>
                <a:cs typeface="+mn-lt"/>
              </a:rPr>
              <a:t>This workshop is designed to work both online and in person. The workshop focuses upon retrofit by telling the participants a story about three characters who are experiencing the retrofit process. Throughout the story, the characters have different reactions and questions to the retrofit process. Workshop participants have an opportunity to relate to or disagree with certain characters. The core aim is to help participants understand elements of the retrofit process and for the facilitator to engage in conversations about the process. </a:t>
            </a:r>
            <a:endParaRPr lang="en-US" sz="2800" dirty="0">
              <a:cs typeface="Calibri"/>
            </a:endParaRPr>
          </a:p>
          <a:p>
            <a:pPr algn="l"/>
            <a:endParaRPr lang="en-GB" sz="3600" dirty="0">
              <a:cs typeface="Calibri"/>
            </a:endParaRPr>
          </a:p>
          <a:p>
            <a:r>
              <a:rPr lang="en-GB" sz="3600" dirty="0">
                <a:cs typeface="Calibri"/>
              </a:rPr>
              <a:t>Key points for the animateur:</a:t>
            </a:r>
          </a:p>
          <a:p>
            <a:pPr marL="571500" indent="-571500">
              <a:buFont typeface="Arial"/>
              <a:buChar char="•"/>
            </a:pPr>
            <a:r>
              <a:rPr lang="en-GB" sz="3600" dirty="0">
                <a:cs typeface="Calibri"/>
              </a:rPr>
              <a:t>Read through the story slowly, allowing participants to interrupt with any thoughts.</a:t>
            </a:r>
          </a:p>
          <a:p>
            <a:pPr marL="571500" indent="-571500">
              <a:buFont typeface="Arial"/>
              <a:buChar char="•"/>
            </a:pPr>
            <a:r>
              <a:rPr lang="en-GB" sz="3600" dirty="0">
                <a:cs typeface="Calibri"/>
              </a:rPr>
              <a:t>Spend around 10 minutes on each 'key questions' slide, creating space for participants to explore their thoughts.</a:t>
            </a:r>
          </a:p>
          <a:p>
            <a:endParaRPr lang="en-GB" dirty="0">
              <a:cs typeface="Calibri"/>
            </a:endParaRPr>
          </a:p>
        </p:txBody>
      </p:sp>
      <p:sp>
        <p:nvSpPr>
          <p:cNvPr id="4" name="TextBox 3">
            <a:extLst>
              <a:ext uri="{FF2B5EF4-FFF2-40B4-BE49-F238E27FC236}">
                <a16:creationId xmlns:a16="http://schemas.microsoft.com/office/drawing/2014/main" id="{50C23B2F-3902-AC53-577B-64D10125D1AD}"/>
              </a:ext>
            </a:extLst>
          </p:cNvPr>
          <p:cNvSpPr txBox="1"/>
          <p:nvPr/>
        </p:nvSpPr>
        <p:spPr>
          <a:xfrm>
            <a:off x="2076253" y="272037"/>
            <a:ext cx="14133080" cy="1015663"/>
          </a:xfrm>
          <a:prstGeom prst="rect">
            <a:avLst/>
          </a:prstGeom>
          <a:noFill/>
        </p:spPr>
        <p:txBody>
          <a:bodyPr wrap="square" lIns="91440" tIns="45720" rIns="91440" bIns="45720" rtlCol="0" anchor="t">
            <a:spAutoFit/>
          </a:bodyPr>
          <a:lstStyle/>
          <a:p>
            <a:pPr algn="ctr"/>
            <a:r>
              <a:rPr lang="en-US" sz="6000" dirty="0"/>
              <a:t>Notes for the animateur</a:t>
            </a:r>
            <a:endParaRPr lang="en-US" sz="6000" dirty="0" err="1">
              <a:cs typeface="Calibri"/>
            </a:endParaRPr>
          </a:p>
        </p:txBody>
      </p:sp>
    </p:spTree>
    <p:extLst>
      <p:ext uri="{BB962C8B-B14F-4D97-AF65-F5344CB8AC3E}">
        <p14:creationId xmlns:p14="http://schemas.microsoft.com/office/powerpoint/2010/main" val="4272357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13">
            <a:extLst>
              <a:ext uri="{FF2B5EF4-FFF2-40B4-BE49-F238E27FC236}">
                <a16:creationId xmlns:a16="http://schemas.microsoft.com/office/drawing/2014/main" id="{AF42D002-F036-E84C-BB6E-C8EF6FC6FEF4}"/>
              </a:ext>
            </a:extLst>
          </p:cNvPr>
          <p:cNvSpPr/>
          <p:nvPr/>
        </p:nvSpPr>
        <p:spPr>
          <a:xfrm>
            <a:off x="12739244" y="2400300"/>
            <a:ext cx="5162999" cy="1102133"/>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Rounded Corners 13">
            <a:extLst>
              <a:ext uri="{FF2B5EF4-FFF2-40B4-BE49-F238E27FC236}">
                <a16:creationId xmlns:a16="http://schemas.microsoft.com/office/drawing/2014/main" id="{609B6D0E-EC3B-494E-8EF5-1655E23668CA}"/>
              </a:ext>
            </a:extLst>
          </p:cNvPr>
          <p:cNvSpPr/>
          <p:nvPr/>
        </p:nvSpPr>
        <p:spPr>
          <a:xfrm>
            <a:off x="494495" y="2409345"/>
            <a:ext cx="4640010" cy="1102133"/>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D37FA0E6-3D94-A146-943A-926C10FD55AD}"/>
              </a:ext>
            </a:extLst>
          </p:cNvPr>
          <p:cNvGrpSpPr/>
          <p:nvPr/>
        </p:nvGrpSpPr>
        <p:grpSpPr>
          <a:xfrm>
            <a:off x="5317407" y="4406844"/>
            <a:ext cx="7329617" cy="4793564"/>
            <a:chOff x="5025707" y="3010032"/>
            <a:chExt cx="7329617" cy="4794118"/>
          </a:xfrm>
        </p:grpSpPr>
        <p:pic>
          <p:nvPicPr>
            <p:cNvPr id="2" name="Picture 1">
              <a:extLst>
                <a:ext uri="{FF2B5EF4-FFF2-40B4-BE49-F238E27FC236}">
                  <a16:creationId xmlns:a16="http://schemas.microsoft.com/office/drawing/2014/main" id="{FC8335F9-A838-0C45-B74E-BCC4086D25C7}"/>
                </a:ext>
              </a:extLst>
            </p:cNvPr>
            <p:cNvPicPr>
              <a:picLocks noChangeAspect="1"/>
            </p:cNvPicPr>
            <p:nvPr/>
          </p:nvPicPr>
          <p:blipFill rotWithShape="1">
            <a:blip r:embed="rId2"/>
            <a:srcRect l="29427" t="35492" r="32653" b="7761"/>
            <a:stretch/>
          </p:blipFill>
          <p:spPr>
            <a:xfrm>
              <a:off x="7010400" y="4229100"/>
              <a:ext cx="3733800" cy="3575050"/>
            </a:xfrm>
            <a:prstGeom prst="rect">
              <a:avLst/>
            </a:prstGeom>
          </p:spPr>
        </p:pic>
        <p:pic>
          <p:nvPicPr>
            <p:cNvPr id="4" name="Picture 3" descr="Diagram&#10;&#10;Description automatically generated">
              <a:extLst>
                <a:ext uri="{FF2B5EF4-FFF2-40B4-BE49-F238E27FC236}">
                  <a16:creationId xmlns:a16="http://schemas.microsoft.com/office/drawing/2014/main" id="{A4C6A525-D557-7E4E-A36C-9F6A26E36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30" y="3014605"/>
              <a:ext cx="1257300" cy="1117600"/>
            </a:xfrm>
            <a:prstGeom prst="rect">
              <a:avLst/>
            </a:prstGeom>
          </p:spPr>
        </p:pic>
        <p:pic>
          <p:nvPicPr>
            <p:cNvPr id="6" name="Picture 5" descr="Diagram&#10;&#10;Description automatically generated">
              <a:extLst>
                <a:ext uri="{FF2B5EF4-FFF2-40B4-BE49-F238E27FC236}">
                  <a16:creationId xmlns:a16="http://schemas.microsoft.com/office/drawing/2014/main" id="{2EF738DC-B45F-AA46-892B-A08A4DEC6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880" y="4584700"/>
              <a:ext cx="1790700" cy="1054100"/>
            </a:xfrm>
            <a:prstGeom prst="rect">
              <a:avLst/>
            </a:prstGeom>
          </p:spPr>
        </p:pic>
        <p:pic>
          <p:nvPicPr>
            <p:cNvPr id="10" name="Picture 9" descr="Icon&#10;&#10;Description automatically generated with low confidence">
              <a:extLst>
                <a:ext uri="{FF2B5EF4-FFF2-40B4-BE49-F238E27FC236}">
                  <a16:creationId xmlns:a16="http://schemas.microsoft.com/office/drawing/2014/main" id="{9D21B1AE-9F40-6C43-A005-7EE67A757E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5707" y="6130925"/>
              <a:ext cx="1295400" cy="11811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1D9A53A-9C4B-3D4D-9E14-7794D6DC69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5780" y="3010032"/>
              <a:ext cx="1435100" cy="1117600"/>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D7C1C66E-D9FD-114C-BEB2-CEEBA0FA27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12652" y="4686300"/>
              <a:ext cx="685800" cy="698500"/>
            </a:xfrm>
            <a:prstGeom prst="rect">
              <a:avLst/>
            </a:prstGeom>
          </p:spPr>
        </p:pic>
        <p:pic>
          <p:nvPicPr>
            <p:cNvPr id="16" name="Picture 15" descr="Diagram&#10;&#10;Description automatically generated with low confidence">
              <a:extLst>
                <a:ext uri="{FF2B5EF4-FFF2-40B4-BE49-F238E27FC236}">
                  <a16:creationId xmlns:a16="http://schemas.microsoft.com/office/drawing/2014/main" id="{0EA078F3-7745-824F-9106-BD239A00E0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4224" y="6210300"/>
              <a:ext cx="1181100" cy="1371600"/>
            </a:xfrm>
            <a:prstGeom prst="rect">
              <a:avLst/>
            </a:prstGeom>
          </p:spPr>
        </p:pic>
        <p:sp>
          <p:nvSpPr>
            <p:cNvPr id="17" name="Rounded Rectangle 16">
              <a:extLst>
                <a:ext uri="{FF2B5EF4-FFF2-40B4-BE49-F238E27FC236}">
                  <a16:creationId xmlns:a16="http://schemas.microsoft.com/office/drawing/2014/main" id="{200E0C91-D11A-7344-99E1-7313EA70CF93}"/>
                </a:ext>
              </a:extLst>
            </p:cNvPr>
            <p:cNvSpPr/>
            <p:nvPr/>
          </p:nvSpPr>
          <p:spPr>
            <a:xfrm>
              <a:off x="6927214" y="4229100"/>
              <a:ext cx="1066800" cy="876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3CE100D9-3853-8446-BA4A-DCDD67A60A53}"/>
                </a:ext>
              </a:extLst>
            </p:cNvPr>
            <p:cNvSpPr/>
            <p:nvPr/>
          </p:nvSpPr>
          <p:spPr>
            <a:xfrm>
              <a:off x="9826752" y="4095750"/>
              <a:ext cx="1066800" cy="91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E7D44C9-0B0B-1445-8E12-B65081A8A9AE}"/>
                </a:ext>
              </a:extLst>
            </p:cNvPr>
            <p:cNvSpPr txBox="1"/>
            <p:nvPr/>
          </p:nvSpPr>
          <p:spPr>
            <a:xfrm>
              <a:off x="11201400" y="5448460"/>
              <a:ext cx="897255" cy="584775"/>
            </a:xfrm>
            <a:prstGeom prst="rect">
              <a:avLst/>
            </a:prstGeom>
            <a:noFill/>
            <a:ln>
              <a:solidFill>
                <a:schemeClr val="tx1"/>
              </a:solidFill>
            </a:ln>
          </p:spPr>
          <p:txBody>
            <a:bodyPr wrap="square" rtlCol="0">
              <a:spAutoFit/>
            </a:bodyPr>
            <a:lstStyle/>
            <a:p>
              <a:pPr algn="ctr"/>
              <a:r>
                <a:rPr lang="en-US" sz="1600" dirty="0"/>
                <a:t>Light Controls</a:t>
              </a:r>
            </a:p>
          </p:txBody>
        </p:sp>
      </p:grpSp>
      <p:sp>
        <p:nvSpPr>
          <p:cNvPr id="21" name="TextBox 20">
            <a:extLst>
              <a:ext uri="{FF2B5EF4-FFF2-40B4-BE49-F238E27FC236}">
                <a16:creationId xmlns:a16="http://schemas.microsoft.com/office/drawing/2014/main" id="{C09B0B62-C6C8-3241-8ECA-E95BB6725277}"/>
              </a:ext>
            </a:extLst>
          </p:cNvPr>
          <p:cNvSpPr txBox="1"/>
          <p:nvPr/>
        </p:nvSpPr>
        <p:spPr>
          <a:xfrm>
            <a:off x="685800" y="2521200"/>
            <a:ext cx="4262064" cy="707886"/>
          </a:xfrm>
          <a:prstGeom prst="rect">
            <a:avLst/>
          </a:prstGeom>
          <a:noFill/>
        </p:spPr>
        <p:txBody>
          <a:bodyPr wrap="none" rtlCol="0">
            <a:spAutoFit/>
          </a:bodyPr>
          <a:lstStyle/>
          <a:p>
            <a:r>
              <a:rPr lang="en-US" sz="4000" b="1" u="sng" dirty="0"/>
              <a:t>Energy Technology </a:t>
            </a:r>
          </a:p>
        </p:txBody>
      </p:sp>
      <p:sp>
        <p:nvSpPr>
          <p:cNvPr id="22" name="TextBox 21">
            <a:extLst>
              <a:ext uri="{FF2B5EF4-FFF2-40B4-BE49-F238E27FC236}">
                <a16:creationId xmlns:a16="http://schemas.microsoft.com/office/drawing/2014/main" id="{5A3FF959-6EF6-D548-8C8F-37FD2A42D6F0}"/>
              </a:ext>
            </a:extLst>
          </p:cNvPr>
          <p:cNvSpPr txBox="1"/>
          <p:nvPr/>
        </p:nvSpPr>
        <p:spPr>
          <a:xfrm>
            <a:off x="12877800" y="2525772"/>
            <a:ext cx="4915705" cy="707886"/>
          </a:xfrm>
          <a:prstGeom prst="rect">
            <a:avLst/>
          </a:prstGeom>
          <a:noFill/>
        </p:spPr>
        <p:txBody>
          <a:bodyPr wrap="none" rtlCol="0">
            <a:spAutoFit/>
          </a:bodyPr>
          <a:lstStyle/>
          <a:p>
            <a:r>
              <a:rPr lang="en-US" sz="4000" b="1" u="sng" dirty="0"/>
              <a:t>Smart Energy Controls</a:t>
            </a:r>
          </a:p>
        </p:txBody>
      </p:sp>
      <p:sp>
        <p:nvSpPr>
          <p:cNvPr id="23" name="TextBox 22">
            <a:extLst>
              <a:ext uri="{FF2B5EF4-FFF2-40B4-BE49-F238E27FC236}">
                <a16:creationId xmlns:a16="http://schemas.microsoft.com/office/drawing/2014/main" id="{1E489C0C-9985-4D42-AEF2-56A14ADA4FBB}"/>
              </a:ext>
            </a:extLst>
          </p:cNvPr>
          <p:cNvSpPr txBox="1"/>
          <p:nvPr/>
        </p:nvSpPr>
        <p:spPr>
          <a:xfrm>
            <a:off x="796962" y="3542477"/>
            <a:ext cx="3960508" cy="3261149"/>
          </a:xfrm>
          <a:prstGeom prst="rect">
            <a:avLst/>
          </a:prstGeom>
          <a:noFill/>
        </p:spPr>
        <p:txBody>
          <a:bodyPr wrap="none" rtlCol="0">
            <a:spAutoFit/>
          </a:bodyPr>
          <a:lstStyle/>
          <a:p>
            <a:pPr marL="285750" indent="-285750">
              <a:lnSpc>
                <a:spcPct val="200000"/>
              </a:lnSpc>
              <a:buFontTx/>
              <a:buChar char="-"/>
            </a:pPr>
            <a:r>
              <a:rPr lang="en-US" sz="3600" dirty="0"/>
              <a:t>Energy Generation</a:t>
            </a:r>
          </a:p>
          <a:p>
            <a:pPr marL="285750" indent="-285750">
              <a:lnSpc>
                <a:spcPct val="200000"/>
              </a:lnSpc>
              <a:buFontTx/>
              <a:buChar char="-"/>
            </a:pPr>
            <a:r>
              <a:rPr lang="en-US" sz="3600" dirty="0"/>
              <a:t>Energy Storage</a:t>
            </a:r>
          </a:p>
          <a:p>
            <a:pPr marL="285750" indent="-285750">
              <a:lnSpc>
                <a:spcPct val="200000"/>
              </a:lnSpc>
              <a:buFontTx/>
              <a:buChar char="-"/>
            </a:pPr>
            <a:r>
              <a:rPr lang="en-US" sz="3600" dirty="0"/>
              <a:t>Heating</a:t>
            </a:r>
          </a:p>
        </p:txBody>
      </p:sp>
      <p:cxnSp>
        <p:nvCxnSpPr>
          <p:cNvPr id="25" name="Straight Arrow Connector 24">
            <a:extLst>
              <a:ext uri="{FF2B5EF4-FFF2-40B4-BE49-F238E27FC236}">
                <a16:creationId xmlns:a16="http://schemas.microsoft.com/office/drawing/2014/main" id="{9917CCA8-EA8D-A945-B40A-15947361F810}"/>
              </a:ext>
            </a:extLst>
          </p:cNvPr>
          <p:cNvCxnSpPr>
            <a:cxnSpLocks/>
          </p:cNvCxnSpPr>
          <p:nvPr/>
        </p:nvCxnSpPr>
        <p:spPr>
          <a:xfrm flipH="1" flipV="1">
            <a:off x="4907357" y="4288766"/>
            <a:ext cx="2091663" cy="626136"/>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14B70835-30D8-0F47-8098-4E4B65937B14}"/>
              </a:ext>
            </a:extLst>
          </p:cNvPr>
          <p:cNvCxnSpPr>
            <a:cxnSpLocks/>
          </p:cNvCxnSpPr>
          <p:nvPr/>
        </p:nvCxnSpPr>
        <p:spPr>
          <a:xfrm flipH="1" flipV="1">
            <a:off x="4021371" y="5651371"/>
            <a:ext cx="1527103" cy="750651"/>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7F87A2E-8640-7A4A-9F2A-D7D1A24B334E}"/>
              </a:ext>
            </a:extLst>
          </p:cNvPr>
          <p:cNvCxnSpPr>
            <a:cxnSpLocks/>
          </p:cNvCxnSpPr>
          <p:nvPr/>
        </p:nvCxnSpPr>
        <p:spPr>
          <a:xfrm flipH="1" flipV="1">
            <a:off x="2916964" y="6468029"/>
            <a:ext cx="2492663" cy="1494871"/>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BD90A14A-03A3-7549-91F7-008FA66C0247}"/>
              </a:ext>
            </a:extLst>
          </p:cNvPr>
          <p:cNvSpPr txBox="1"/>
          <p:nvPr/>
        </p:nvSpPr>
        <p:spPr>
          <a:xfrm>
            <a:off x="13852127" y="4101931"/>
            <a:ext cx="4614010" cy="4349503"/>
          </a:xfrm>
          <a:prstGeom prst="rect">
            <a:avLst/>
          </a:prstGeom>
          <a:noFill/>
        </p:spPr>
        <p:txBody>
          <a:bodyPr wrap="square" lIns="91440" tIns="45720" rIns="91440" bIns="45720" rtlCol="0" anchor="t">
            <a:spAutoFit/>
          </a:bodyPr>
          <a:lstStyle/>
          <a:p>
            <a:pPr marL="742950" lvl="1" indent="-285750">
              <a:lnSpc>
                <a:spcPct val="200000"/>
              </a:lnSpc>
              <a:buFontTx/>
              <a:buChar char="-"/>
            </a:pPr>
            <a:r>
              <a:rPr lang="en-US" sz="3600" dirty="0"/>
              <a:t>Water Control</a:t>
            </a:r>
          </a:p>
          <a:p>
            <a:pPr marL="742950" lvl="1" indent="-285750">
              <a:lnSpc>
                <a:spcPct val="200000"/>
              </a:lnSpc>
              <a:buFontTx/>
              <a:buChar char="-"/>
            </a:pPr>
            <a:r>
              <a:rPr lang="en-US" sz="3600" dirty="0"/>
              <a:t>Light Control</a:t>
            </a:r>
          </a:p>
          <a:p>
            <a:pPr marL="742950" lvl="1" indent="-285750">
              <a:lnSpc>
                <a:spcPct val="200000"/>
              </a:lnSpc>
              <a:buFontTx/>
              <a:buChar char="-"/>
            </a:pPr>
            <a:r>
              <a:rPr lang="en-US" sz="3600" dirty="0"/>
              <a:t>Heating Control</a:t>
            </a:r>
          </a:p>
          <a:p>
            <a:pPr marL="742950" lvl="1" indent="-285750">
              <a:lnSpc>
                <a:spcPct val="200000"/>
              </a:lnSpc>
              <a:buFontTx/>
              <a:buChar char="-"/>
            </a:pPr>
            <a:r>
              <a:rPr lang="en-US" sz="3600">
                <a:cs typeface="Calibri"/>
              </a:rPr>
              <a:t>Appliance Control</a:t>
            </a:r>
          </a:p>
        </p:txBody>
      </p:sp>
      <p:cxnSp>
        <p:nvCxnSpPr>
          <p:cNvPr id="31" name="Straight Arrow Connector 30">
            <a:extLst>
              <a:ext uri="{FF2B5EF4-FFF2-40B4-BE49-F238E27FC236}">
                <a16:creationId xmlns:a16="http://schemas.microsoft.com/office/drawing/2014/main" id="{147E78E0-CF6C-A848-B7B1-D7D76831DF08}"/>
              </a:ext>
            </a:extLst>
          </p:cNvPr>
          <p:cNvCxnSpPr>
            <a:cxnSpLocks/>
            <a:stCxn id="12" idx="3"/>
          </p:cNvCxnSpPr>
          <p:nvPr/>
        </p:nvCxnSpPr>
        <p:spPr>
          <a:xfrm flipV="1">
            <a:off x="11642580" y="4787846"/>
            <a:ext cx="1893493" cy="177734"/>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12720EEF-7367-BE45-9708-467264269E6A}"/>
              </a:ext>
            </a:extLst>
          </p:cNvPr>
          <p:cNvCxnSpPr>
            <a:cxnSpLocks/>
          </p:cNvCxnSpPr>
          <p:nvPr/>
        </p:nvCxnSpPr>
        <p:spPr>
          <a:xfrm flipV="1">
            <a:off x="12647024" y="6001425"/>
            <a:ext cx="1297448" cy="371809"/>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A50AFBD3-300E-374A-9EDD-E53C82CA8594}"/>
              </a:ext>
            </a:extLst>
          </p:cNvPr>
          <p:cNvCxnSpPr>
            <a:cxnSpLocks/>
          </p:cNvCxnSpPr>
          <p:nvPr/>
        </p:nvCxnSpPr>
        <p:spPr>
          <a:xfrm flipV="1">
            <a:off x="12877800" y="7312677"/>
            <a:ext cx="1329058" cy="1106842"/>
          </a:xfrm>
          <a:prstGeom prst="straightConnector1">
            <a:avLst/>
          </a:prstGeom>
          <a:ln w="41275">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754A7A4C-71C0-4643-BA72-A2C63CF035BA}"/>
              </a:ext>
            </a:extLst>
          </p:cNvPr>
          <p:cNvSpPr txBox="1"/>
          <p:nvPr/>
        </p:nvSpPr>
        <p:spPr>
          <a:xfrm>
            <a:off x="5134505" y="201072"/>
            <a:ext cx="8018990" cy="923330"/>
          </a:xfrm>
          <a:prstGeom prst="rect">
            <a:avLst/>
          </a:prstGeom>
          <a:noFill/>
        </p:spPr>
        <p:txBody>
          <a:bodyPr wrap="none" rtlCol="0">
            <a:spAutoFit/>
          </a:bodyPr>
          <a:lstStyle/>
          <a:p>
            <a:r>
              <a:rPr lang="en-US" sz="5400" b="1" u="sng" dirty="0"/>
              <a:t>Home Energy Management</a:t>
            </a:r>
          </a:p>
        </p:txBody>
      </p:sp>
    </p:spTree>
    <p:extLst>
      <p:ext uri="{BB962C8B-B14F-4D97-AF65-F5344CB8AC3E}">
        <p14:creationId xmlns:p14="http://schemas.microsoft.com/office/powerpoint/2010/main" val="3358218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pplication&#10;&#10;Description automatically generated with low confidence">
            <a:extLst>
              <a:ext uri="{FF2B5EF4-FFF2-40B4-BE49-F238E27FC236}">
                <a16:creationId xmlns:a16="http://schemas.microsoft.com/office/drawing/2014/main" id="{83E8B656-D026-C84F-9E47-7B0100D50C44}"/>
              </a:ext>
            </a:extLst>
          </p:cNvPr>
          <p:cNvPicPr>
            <a:picLocks noChangeAspect="1"/>
          </p:cNvPicPr>
          <p:nvPr/>
        </p:nvPicPr>
        <p:blipFill>
          <a:blip r:embed="rId2"/>
          <a:stretch>
            <a:fillRect/>
          </a:stretch>
        </p:blipFill>
        <p:spPr>
          <a:xfrm>
            <a:off x="10744200" y="1669869"/>
            <a:ext cx="5858668" cy="7683499"/>
          </a:xfrm>
          <a:prstGeom prst="rect">
            <a:avLst/>
          </a:prstGeom>
        </p:spPr>
      </p:pic>
      <p:pic>
        <p:nvPicPr>
          <p:cNvPr id="3" name="Picture 2" descr="Chart&#10;&#10;Description automatically generated">
            <a:extLst>
              <a:ext uri="{FF2B5EF4-FFF2-40B4-BE49-F238E27FC236}">
                <a16:creationId xmlns:a16="http://schemas.microsoft.com/office/drawing/2014/main" id="{1016D1CD-2B05-E045-A74E-FAC3EEE55B60}"/>
              </a:ext>
            </a:extLst>
          </p:cNvPr>
          <p:cNvPicPr>
            <a:picLocks noChangeAspect="1"/>
          </p:cNvPicPr>
          <p:nvPr/>
        </p:nvPicPr>
        <p:blipFill>
          <a:blip r:embed="rId3"/>
          <a:stretch>
            <a:fillRect/>
          </a:stretch>
        </p:blipFill>
        <p:spPr>
          <a:xfrm>
            <a:off x="1416339" y="1638300"/>
            <a:ext cx="6742270" cy="7683499"/>
          </a:xfrm>
          <a:prstGeom prst="rect">
            <a:avLst/>
          </a:prstGeom>
        </p:spPr>
      </p:pic>
      <p:sp>
        <p:nvSpPr>
          <p:cNvPr id="4" name="TextBox 3">
            <a:extLst>
              <a:ext uri="{FF2B5EF4-FFF2-40B4-BE49-F238E27FC236}">
                <a16:creationId xmlns:a16="http://schemas.microsoft.com/office/drawing/2014/main" id="{C6ED7013-E404-2F44-B2B9-5BF6BA10F7EC}"/>
              </a:ext>
            </a:extLst>
          </p:cNvPr>
          <p:cNvSpPr txBox="1"/>
          <p:nvPr/>
        </p:nvSpPr>
        <p:spPr>
          <a:xfrm>
            <a:off x="2362200" y="723900"/>
            <a:ext cx="4800600" cy="707886"/>
          </a:xfrm>
          <a:prstGeom prst="rect">
            <a:avLst/>
          </a:prstGeom>
          <a:noFill/>
        </p:spPr>
        <p:txBody>
          <a:bodyPr wrap="square" rtlCol="0">
            <a:spAutoFit/>
          </a:bodyPr>
          <a:lstStyle/>
          <a:p>
            <a:pPr algn="ctr"/>
            <a:r>
              <a:rPr lang="en-US" sz="4000" b="1" dirty="0"/>
              <a:t>Energy Generation</a:t>
            </a:r>
          </a:p>
        </p:txBody>
      </p:sp>
      <p:sp>
        <p:nvSpPr>
          <p:cNvPr id="5" name="TextBox 4">
            <a:extLst>
              <a:ext uri="{FF2B5EF4-FFF2-40B4-BE49-F238E27FC236}">
                <a16:creationId xmlns:a16="http://schemas.microsoft.com/office/drawing/2014/main" id="{9FDA116C-BBCE-A240-86E8-C74AB0C68144}"/>
              </a:ext>
            </a:extLst>
          </p:cNvPr>
          <p:cNvSpPr txBox="1"/>
          <p:nvPr/>
        </p:nvSpPr>
        <p:spPr>
          <a:xfrm>
            <a:off x="11201400" y="723900"/>
            <a:ext cx="4800600" cy="707886"/>
          </a:xfrm>
          <a:prstGeom prst="rect">
            <a:avLst/>
          </a:prstGeom>
          <a:noFill/>
        </p:spPr>
        <p:txBody>
          <a:bodyPr wrap="square" rtlCol="0">
            <a:spAutoFit/>
          </a:bodyPr>
          <a:lstStyle/>
          <a:p>
            <a:pPr algn="ctr"/>
            <a:r>
              <a:rPr lang="en-US" sz="4000" b="1" dirty="0"/>
              <a:t>Smart Controls</a:t>
            </a:r>
          </a:p>
        </p:txBody>
      </p:sp>
    </p:spTree>
    <p:extLst>
      <p:ext uri="{BB962C8B-B14F-4D97-AF65-F5344CB8AC3E}">
        <p14:creationId xmlns:p14="http://schemas.microsoft.com/office/powerpoint/2010/main" val="175291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A1BFA34-B386-4D64-9EA5-D26E8B6F0CF9}"/>
              </a:ext>
            </a:extLst>
          </p:cNvPr>
          <p:cNvSpPr/>
          <p:nvPr/>
        </p:nvSpPr>
        <p:spPr>
          <a:xfrm>
            <a:off x="13018084" y="7060527"/>
            <a:ext cx="3668858" cy="2733469"/>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CDB14C8-D4AE-4F04-8C0F-81CB02AE455D}"/>
              </a:ext>
            </a:extLst>
          </p:cNvPr>
          <p:cNvSpPr/>
          <p:nvPr/>
        </p:nvSpPr>
        <p:spPr>
          <a:xfrm>
            <a:off x="14097000" y="3092752"/>
            <a:ext cx="3668858" cy="2733469"/>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E0CE156D-003D-40CC-8BFF-0BAD87344197}"/>
              </a:ext>
            </a:extLst>
          </p:cNvPr>
          <p:cNvSpPr/>
          <p:nvPr/>
        </p:nvSpPr>
        <p:spPr>
          <a:xfrm>
            <a:off x="292554" y="4217954"/>
            <a:ext cx="11442246" cy="5726146"/>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73E6FB9B-2B32-4ED9-9265-FDDAF2D43C6C}"/>
              </a:ext>
            </a:extLst>
          </p:cNvPr>
          <p:cNvSpPr/>
          <p:nvPr/>
        </p:nvSpPr>
        <p:spPr>
          <a:xfrm>
            <a:off x="2363809" y="515599"/>
            <a:ext cx="7727625" cy="3413021"/>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extBox 2"/>
          <p:cNvSpPr txBox="1"/>
          <p:nvPr/>
        </p:nvSpPr>
        <p:spPr>
          <a:xfrm>
            <a:off x="2682859" y="722674"/>
            <a:ext cx="6918341" cy="3036409"/>
          </a:xfrm>
          <a:prstGeom prst="rect">
            <a:avLst/>
          </a:prstGeom>
        </p:spPr>
        <p:txBody>
          <a:bodyPr wrap="square" lIns="0" tIns="0" rIns="0" bIns="0" rtlCol="0" anchor="t">
            <a:spAutoFit/>
          </a:bodyPr>
          <a:lstStyle/>
          <a:p>
            <a:pPr algn="ctr">
              <a:lnSpc>
                <a:spcPts val="4759"/>
              </a:lnSpc>
            </a:pPr>
            <a:r>
              <a:rPr lang="en-US" sz="3399" b="1" dirty="0">
                <a:solidFill>
                  <a:srgbClr val="000000"/>
                </a:solidFill>
                <a:latin typeface="Open Sans Light"/>
              </a:rPr>
              <a:t>Anna </a:t>
            </a:r>
            <a:r>
              <a:rPr lang="en-US" sz="3399" dirty="0">
                <a:solidFill>
                  <a:srgbClr val="000000"/>
                </a:solidFill>
                <a:latin typeface="Open Sans Light"/>
              </a:rPr>
              <a:t>explains that monitoring energy use in the home makes you more aware of your usage and helps to reduce the amount of energy wasted!</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6123" y="1028700"/>
            <a:ext cx="1390518" cy="2875131"/>
          </a:xfrm>
          <a:prstGeom prst="rect">
            <a:avLst/>
          </a:prstGeom>
        </p:spPr>
      </p:pic>
      <p:sp>
        <p:nvSpPr>
          <p:cNvPr id="4" name="TextBox 4"/>
          <p:cNvSpPr txBox="1"/>
          <p:nvPr/>
        </p:nvSpPr>
        <p:spPr>
          <a:xfrm>
            <a:off x="846122" y="209318"/>
            <a:ext cx="1495633" cy="612562"/>
          </a:xfrm>
          <a:prstGeom prst="rect">
            <a:avLst/>
          </a:prstGeom>
        </p:spPr>
        <p:txBody>
          <a:bodyPr wrap="square" lIns="0" tIns="0" rIns="0" bIns="0" rtlCol="0" anchor="t">
            <a:spAutoFit/>
          </a:bodyPr>
          <a:lstStyle/>
          <a:p>
            <a:pPr algn="ctr">
              <a:lnSpc>
                <a:spcPts val="5086"/>
              </a:lnSpc>
            </a:pPr>
            <a:r>
              <a:rPr lang="en-US" sz="3633" dirty="0">
                <a:solidFill>
                  <a:srgbClr val="000000"/>
                </a:solidFill>
                <a:latin typeface="Open Sans Bold"/>
              </a:rPr>
              <a:t>Anna</a:t>
            </a:r>
          </a:p>
        </p:txBody>
      </p:sp>
      <p:sp>
        <p:nvSpPr>
          <p:cNvPr id="5" name="TextBox 5"/>
          <p:cNvSpPr txBox="1"/>
          <p:nvPr/>
        </p:nvSpPr>
        <p:spPr>
          <a:xfrm>
            <a:off x="506386" y="4369279"/>
            <a:ext cx="10878944" cy="5498621"/>
          </a:xfrm>
          <a:prstGeom prst="rect">
            <a:avLst/>
          </a:prstGeom>
        </p:spPr>
        <p:txBody>
          <a:bodyPr wrap="square" lIns="0" tIns="0" rIns="0" bIns="0" rtlCol="0" anchor="t">
            <a:spAutoFit/>
          </a:bodyPr>
          <a:lstStyle/>
          <a:p>
            <a:pPr algn="ctr">
              <a:lnSpc>
                <a:spcPts val="4759"/>
              </a:lnSpc>
            </a:pPr>
            <a:r>
              <a:rPr lang="en-US" sz="3350">
                <a:solidFill>
                  <a:srgbClr val="000000"/>
                </a:solidFill>
                <a:latin typeface="Open Sans Light"/>
              </a:rPr>
              <a:t>	Through monitoring, smart controls could adapt the way that energy is used in the home to match behaviors. It knows this from the data it collects about energy use (similar to how your smartphone can track your steps or sleep!). For example, the system would see that </a:t>
            </a:r>
            <a:r>
              <a:rPr lang="en-US" sz="3350" b="1">
                <a:solidFill>
                  <a:srgbClr val="000000"/>
                </a:solidFill>
                <a:latin typeface="Open Sans Light"/>
              </a:rPr>
              <a:t>David</a:t>
            </a:r>
            <a:r>
              <a:rPr lang="en-US" sz="3350">
                <a:solidFill>
                  <a:srgbClr val="000000"/>
                </a:solidFill>
                <a:latin typeface="Open Sans Light"/>
              </a:rPr>
              <a:t> showers between 6 am and 7 am every day. It could ensure that the boiler is ready for this time and that the energy to power it had been bought at the cheapest time.  </a:t>
            </a:r>
            <a:endParaRPr lang="en-US" sz="3399" dirty="0">
              <a:solidFill>
                <a:srgbClr val="000000"/>
              </a:solidFill>
              <a:latin typeface="Open Sans Light"/>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46810" y="7354719"/>
            <a:ext cx="1207555" cy="287513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505214" y="3567901"/>
            <a:ext cx="1250682" cy="2875131"/>
          </a:xfrm>
          <a:prstGeom prst="rect">
            <a:avLst/>
          </a:prstGeom>
        </p:spPr>
      </p:pic>
      <p:sp>
        <p:nvSpPr>
          <p:cNvPr id="8" name="TextBox 8"/>
          <p:cNvSpPr txBox="1"/>
          <p:nvPr/>
        </p:nvSpPr>
        <p:spPr>
          <a:xfrm>
            <a:off x="12280274" y="2611717"/>
            <a:ext cx="1475621" cy="612562"/>
          </a:xfrm>
          <a:prstGeom prst="rect">
            <a:avLst/>
          </a:prstGeom>
        </p:spPr>
        <p:txBody>
          <a:bodyPr wrap="square" lIns="0" tIns="0" rIns="0" bIns="0" rtlCol="0" anchor="t">
            <a:spAutoFit/>
          </a:bodyPr>
          <a:lstStyle/>
          <a:p>
            <a:pPr algn="ctr">
              <a:lnSpc>
                <a:spcPts val="5086"/>
              </a:lnSpc>
            </a:pPr>
            <a:r>
              <a:rPr lang="en-US" sz="3633" dirty="0">
                <a:solidFill>
                  <a:srgbClr val="000000"/>
                </a:solidFill>
                <a:latin typeface="Open Sans Bold"/>
              </a:rPr>
              <a:t>David</a:t>
            </a:r>
          </a:p>
        </p:txBody>
      </p:sp>
      <p:sp>
        <p:nvSpPr>
          <p:cNvPr id="9" name="TextBox 9"/>
          <p:cNvSpPr txBox="1"/>
          <p:nvPr/>
        </p:nvSpPr>
        <p:spPr>
          <a:xfrm>
            <a:off x="16903805" y="6376357"/>
            <a:ext cx="1293565" cy="612562"/>
          </a:xfrm>
          <a:prstGeom prst="rect">
            <a:avLst/>
          </a:prstGeom>
        </p:spPr>
        <p:txBody>
          <a:bodyPr lIns="0" tIns="0" rIns="0" bIns="0" rtlCol="0" anchor="t">
            <a:spAutoFit/>
          </a:bodyPr>
          <a:lstStyle/>
          <a:p>
            <a:pPr algn="ctr">
              <a:lnSpc>
                <a:spcPts val="5086"/>
              </a:lnSpc>
            </a:pPr>
            <a:r>
              <a:rPr lang="en-US" sz="3633" dirty="0">
                <a:solidFill>
                  <a:srgbClr val="000000"/>
                </a:solidFill>
                <a:latin typeface="Open Sans Bold"/>
              </a:rPr>
              <a:t>Jill</a:t>
            </a:r>
          </a:p>
        </p:txBody>
      </p:sp>
      <p:sp>
        <p:nvSpPr>
          <p:cNvPr id="10" name="TextBox 10"/>
          <p:cNvSpPr txBox="1"/>
          <p:nvPr/>
        </p:nvSpPr>
        <p:spPr>
          <a:xfrm>
            <a:off x="13969832" y="3275965"/>
            <a:ext cx="4025614" cy="2420856"/>
          </a:xfrm>
          <a:prstGeom prst="rect">
            <a:avLst/>
          </a:prstGeom>
        </p:spPr>
        <p:txBody>
          <a:bodyPr lIns="0" tIns="0" rIns="0" bIns="0" rtlCol="0" anchor="t">
            <a:spAutoFit/>
          </a:bodyPr>
          <a:lstStyle/>
          <a:p>
            <a:pPr algn="ctr">
              <a:lnSpc>
                <a:spcPts val="4759"/>
              </a:lnSpc>
            </a:pPr>
            <a:r>
              <a:rPr lang="en-US" sz="3399" b="1" dirty="0">
                <a:solidFill>
                  <a:srgbClr val="000000"/>
                </a:solidFill>
                <a:latin typeface="Open Sans Light"/>
              </a:rPr>
              <a:t>David</a:t>
            </a:r>
            <a:r>
              <a:rPr lang="en-US" sz="3399" dirty="0">
                <a:solidFill>
                  <a:srgbClr val="000000"/>
                </a:solidFill>
                <a:latin typeface="Open Sans Light"/>
              </a:rPr>
              <a:t> is more convinced by the benefits of smart controls.</a:t>
            </a:r>
          </a:p>
        </p:txBody>
      </p:sp>
      <p:sp>
        <p:nvSpPr>
          <p:cNvPr id="11" name="TextBox 11"/>
          <p:cNvSpPr txBox="1"/>
          <p:nvPr/>
        </p:nvSpPr>
        <p:spPr>
          <a:xfrm>
            <a:off x="12846815" y="7236953"/>
            <a:ext cx="4025614" cy="2420856"/>
          </a:xfrm>
          <a:prstGeom prst="rect">
            <a:avLst/>
          </a:prstGeom>
        </p:spPr>
        <p:txBody>
          <a:bodyPr lIns="0" tIns="0" rIns="0" bIns="0" rtlCol="0" anchor="t">
            <a:spAutoFit/>
          </a:bodyPr>
          <a:lstStyle/>
          <a:p>
            <a:pPr algn="ctr">
              <a:lnSpc>
                <a:spcPts val="4759"/>
              </a:lnSpc>
            </a:pPr>
            <a:r>
              <a:rPr lang="en-US" sz="3399" b="1" dirty="0">
                <a:solidFill>
                  <a:srgbClr val="000000"/>
                </a:solidFill>
                <a:latin typeface="Open Sans Light"/>
              </a:rPr>
              <a:t>Jill</a:t>
            </a:r>
            <a:r>
              <a:rPr lang="en-US" sz="3399" dirty="0">
                <a:solidFill>
                  <a:srgbClr val="000000"/>
                </a:solidFill>
                <a:latin typeface="Open Sans Light"/>
              </a:rPr>
              <a:t> is still unsure about the controls and would like to know more. </a:t>
            </a:r>
          </a:p>
        </p:txBody>
      </p:sp>
      <p:sp>
        <p:nvSpPr>
          <p:cNvPr id="17" name="TextBox 16">
            <a:extLst>
              <a:ext uri="{FF2B5EF4-FFF2-40B4-BE49-F238E27FC236}">
                <a16:creationId xmlns:a16="http://schemas.microsoft.com/office/drawing/2014/main" id="{7617EE24-1723-414E-B459-ED3488D2F8B9}"/>
              </a:ext>
            </a:extLst>
          </p:cNvPr>
          <p:cNvSpPr txBox="1"/>
          <p:nvPr/>
        </p:nvSpPr>
        <p:spPr>
          <a:xfrm>
            <a:off x="13018706" y="357116"/>
            <a:ext cx="3110275" cy="861774"/>
          </a:xfrm>
          <a:prstGeom prst="rect">
            <a:avLst/>
          </a:prstGeom>
          <a:noFill/>
        </p:spPr>
        <p:txBody>
          <a:bodyPr wrap="none" rtlCol="0">
            <a:spAutoFit/>
          </a:bodyPr>
          <a:lstStyle/>
          <a:p>
            <a:r>
              <a:rPr lang="en-US" sz="5000" u="sng" dirty="0"/>
              <a:t>Monitoring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F016A54-92BF-45BD-88CD-F25D26FF7ECC}"/>
              </a:ext>
            </a:extLst>
          </p:cNvPr>
          <p:cNvSpPr/>
          <p:nvPr/>
        </p:nvSpPr>
        <p:spPr>
          <a:xfrm>
            <a:off x="2873680" y="4733983"/>
            <a:ext cx="7365210" cy="866718"/>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27A9B656-72A7-4E3B-B8BC-C218720C1902}"/>
              </a:ext>
            </a:extLst>
          </p:cNvPr>
          <p:cNvSpPr/>
          <p:nvPr/>
        </p:nvSpPr>
        <p:spPr>
          <a:xfrm>
            <a:off x="2916751" y="6261821"/>
            <a:ext cx="7188532" cy="2539279"/>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C71FBD3-6190-4260-AEA5-C7D56AB7A974}"/>
              </a:ext>
            </a:extLst>
          </p:cNvPr>
          <p:cNvSpPr/>
          <p:nvPr/>
        </p:nvSpPr>
        <p:spPr>
          <a:xfrm>
            <a:off x="2869868" y="2485707"/>
            <a:ext cx="7365210" cy="1514793"/>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extBox 2"/>
          <p:cNvSpPr txBox="1"/>
          <p:nvPr/>
        </p:nvSpPr>
        <p:spPr>
          <a:xfrm>
            <a:off x="1028700" y="542290"/>
            <a:ext cx="4914900" cy="877570"/>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a:rPr>
              <a:t>Key Questions</a:t>
            </a:r>
          </a:p>
        </p:txBody>
      </p:sp>
      <p:sp>
        <p:nvSpPr>
          <p:cNvPr id="3" name="TextBox 3"/>
          <p:cNvSpPr txBox="1"/>
          <p:nvPr/>
        </p:nvSpPr>
        <p:spPr>
          <a:xfrm>
            <a:off x="2493138" y="2510386"/>
            <a:ext cx="8035757" cy="1438911"/>
          </a:xfrm>
          <a:prstGeom prst="rect">
            <a:avLst/>
          </a:prstGeom>
        </p:spPr>
        <p:txBody>
          <a:bodyPr wrap="square" lIns="0" tIns="0" rIns="0" bIns="0" rtlCol="0" anchor="t">
            <a:spAutoFit/>
          </a:bodyPr>
          <a:lstStyle/>
          <a:p>
            <a:pPr algn="ctr">
              <a:lnSpc>
                <a:spcPts val="5739"/>
              </a:lnSpc>
            </a:pPr>
            <a:r>
              <a:rPr lang="en-US" sz="4099" dirty="0">
                <a:solidFill>
                  <a:srgbClr val="000000"/>
                </a:solidFill>
                <a:latin typeface="Open Sans Light"/>
              </a:rPr>
              <a:t>What do you think about the smart controls now? </a:t>
            </a:r>
          </a:p>
        </p:txBody>
      </p:sp>
      <p:sp>
        <p:nvSpPr>
          <p:cNvPr id="4" name="TextBox 4"/>
          <p:cNvSpPr txBox="1"/>
          <p:nvPr/>
        </p:nvSpPr>
        <p:spPr>
          <a:xfrm>
            <a:off x="2999602" y="6385387"/>
            <a:ext cx="7105682" cy="2145908"/>
          </a:xfrm>
          <a:prstGeom prst="rect">
            <a:avLst/>
          </a:prstGeom>
        </p:spPr>
        <p:txBody>
          <a:bodyPr wrap="square" lIns="0" tIns="0" rIns="0" bIns="0" rtlCol="0" anchor="t">
            <a:spAutoFit/>
          </a:bodyPr>
          <a:lstStyle/>
          <a:p>
            <a:pPr algn="ctr">
              <a:lnSpc>
                <a:spcPts val="5739"/>
              </a:lnSpc>
            </a:pPr>
            <a:r>
              <a:rPr lang="en-US" sz="4099" dirty="0">
                <a:solidFill>
                  <a:srgbClr val="000000"/>
                </a:solidFill>
                <a:latin typeface="Open Sans Light"/>
              </a:rPr>
              <a:t>How do you feel about data on your energy usage being collected and monitored?</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1083" y="4163135"/>
            <a:ext cx="1207555" cy="2875131"/>
          </a:xfrm>
          <a:prstGeom prst="rect">
            <a:avLst/>
          </a:prstGeom>
        </p:spPr>
      </p:pic>
      <p:sp>
        <p:nvSpPr>
          <p:cNvPr id="6" name="TextBox 6"/>
          <p:cNvSpPr txBox="1"/>
          <p:nvPr/>
        </p:nvSpPr>
        <p:spPr>
          <a:xfrm>
            <a:off x="15148078" y="3184773"/>
            <a:ext cx="1293565" cy="612562"/>
          </a:xfrm>
          <a:prstGeom prst="rect">
            <a:avLst/>
          </a:prstGeom>
        </p:spPr>
        <p:txBody>
          <a:bodyPr lIns="0" tIns="0" rIns="0" bIns="0" rtlCol="0" anchor="t">
            <a:spAutoFit/>
          </a:bodyPr>
          <a:lstStyle/>
          <a:p>
            <a:pPr algn="ctr">
              <a:lnSpc>
                <a:spcPts val="5086"/>
              </a:lnSpc>
            </a:pPr>
            <a:r>
              <a:rPr lang="en-US" sz="3633">
                <a:solidFill>
                  <a:srgbClr val="000000"/>
                </a:solidFill>
                <a:latin typeface="Open Sans Bold"/>
              </a:rPr>
              <a:t>Jill</a:t>
            </a:r>
          </a:p>
        </p:txBody>
      </p:sp>
      <p:sp>
        <p:nvSpPr>
          <p:cNvPr id="7" name="TextBox 7"/>
          <p:cNvSpPr txBox="1"/>
          <p:nvPr/>
        </p:nvSpPr>
        <p:spPr>
          <a:xfrm>
            <a:off x="11734424" y="4015791"/>
            <a:ext cx="3103303" cy="2151535"/>
          </a:xfrm>
          <a:prstGeom prst="rect">
            <a:avLst/>
          </a:prstGeom>
        </p:spPr>
        <p:txBody>
          <a:bodyPr lIns="0" tIns="0" rIns="0" bIns="0" rtlCol="0" anchor="t">
            <a:spAutoFit/>
          </a:bodyPr>
          <a:lstStyle/>
          <a:p>
            <a:pPr algn="ctr">
              <a:lnSpc>
                <a:spcPts val="4261"/>
              </a:lnSpc>
            </a:pPr>
            <a:r>
              <a:rPr lang="en-US" sz="3043">
                <a:solidFill>
                  <a:srgbClr val="000000"/>
                </a:solidFill>
                <a:latin typeface="Open Sans Light Bold"/>
              </a:rPr>
              <a:t>"I am unsure about the smart controls" </a:t>
            </a:r>
          </a:p>
        </p:txBody>
      </p:sp>
      <p:sp>
        <p:nvSpPr>
          <p:cNvPr id="11" name="Rectangle 10">
            <a:extLst>
              <a:ext uri="{FF2B5EF4-FFF2-40B4-BE49-F238E27FC236}">
                <a16:creationId xmlns:a16="http://schemas.microsoft.com/office/drawing/2014/main" id="{C364B999-49B0-9B40-A228-BA6E4718AB13}"/>
              </a:ext>
            </a:extLst>
          </p:cNvPr>
          <p:cNvSpPr/>
          <p:nvPr/>
        </p:nvSpPr>
        <p:spPr>
          <a:xfrm>
            <a:off x="2865994" y="4786297"/>
            <a:ext cx="7239289" cy="776303"/>
          </a:xfrm>
          <a:prstGeom prst="rect">
            <a:avLst/>
          </a:prstGeom>
        </p:spPr>
        <p:txBody>
          <a:bodyPr wrap="none">
            <a:spAutoFit/>
          </a:bodyPr>
          <a:lstStyle/>
          <a:p>
            <a:pPr algn="ctr">
              <a:lnSpc>
                <a:spcPts val="5739"/>
              </a:lnSpc>
            </a:pPr>
            <a:r>
              <a:rPr lang="en-US" sz="4100" dirty="0">
                <a:solidFill>
                  <a:srgbClr val="000000"/>
                </a:solidFill>
                <a:latin typeface="Open Sans Light"/>
              </a:rPr>
              <a:t>Who do you relate with more?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50E8EA-23B4-F949-BCA0-120D38B2B2F4}"/>
              </a:ext>
            </a:extLst>
          </p:cNvPr>
          <p:cNvSpPr/>
          <p:nvPr/>
        </p:nvSpPr>
        <p:spPr>
          <a:xfrm>
            <a:off x="0" y="-21887"/>
            <a:ext cx="5881609" cy="10308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a:extLst>
              <a:ext uri="{FF2B5EF4-FFF2-40B4-BE49-F238E27FC236}">
                <a16:creationId xmlns:a16="http://schemas.microsoft.com/office/drawing/2014/main" id="{03B49AD9-08C9-704D-8048-8D0B0673A787}"/>
              </a:ext>
            </a:extLst>
          </p:cNvPr>
          <p:cNvSpPr/>
          <p:nvPr/>
        </p:nvSpPr>
        <p:spPr>
          <a:xfrm>
            <a:off x="5881609" y="-21887"/>
            <a:ext cx="6167140" cy="1034698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B8AB28-E8E4-1B4D-9091-7D3188649AA3}"/>
              </a:ext>
            </a:extLst>
          </p:cNvPr>
          <p:cNvSpPr/>
          <p:nvPr/>
        </p:nvSpPr>
        <p:spPr>
          <a:xfrm>
            <a:off x="12022170" y="-21887"/>
            <a:ext cx="6265831" cy="10310509"/>
          </a:xfrm>
          <a:prstGeom prst="rect">
            <a:avLst/>
          </a:prstGeom>
          <a:solidFill>
            <a:srgbClr val="4EE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EA1D899-6324-414B-8D95-9F76C00F5772}"/>
              </a:ext>
            </a:extLst>
          </p:cNvPr>
          <p:cNvSpPr txBox="1"/>
          <p:nvPr/>
        </p:nvSpPr>
        <p:spPr>
          <a:xfrm>
            <a:off x="594077" y="3467100"/>
            <a:ext cx="4267200" cy="2800767"/>
          </a:xfrm>
          <a:prstGeom prst="rect">
            <a:avLst/>
          </a:prstGeom>
          <a:solidFill>
            <a:srgbClr val="B7DEE8"/>
          </a:solidFill>
        </p:spPr>
        <p:txBody>
          <a:bodyPr wrap="square" rtlCol="0">
            <a:spAutoFit/>
          </a:bodyPr>
          <a:lstStyle/>
          <a:p>
            <a:pPr algn="ctr"/>
            <a:r>
              <a:rPr lang="en-US" sz="4400" dirty="0"/>
              <a:t>I am not interested in Smart Home Energy </a:t>
            </a:r>
          </a:p>
        </p:txBody>
      </p:sp>
      <p:sp>
        <p:nvSpPr>
          <p:cNvPr id="12" name="TextBox 11">
            <a:extLst>
              <a:ext uri="{FF2B5EF4-FFF2-40B4-BE49-F238E27FC236}">
                <a16:creationId xmlns:a16="http://schemas.microsoft.com/office/drawing/2014/main" id="{7455CF34-958E-684C-9A99-F5530B574A96}"/>
              </a:ext>
            </a:extLst>
          </p:cNvPr>
          <p:cNvSpPr txBox="1"/>
          <p:nvPr/>
        </p:nvSpPr>
        <p:spPr>
          <a:xfrm>
            <a:off x="13324335" y="3467100"/>
            <a:ext cx="3657600" cy="2800767"/>
          </a:xfrm>
          <a:prstGeom prst="rect">
            <a:avLst/>
          </a:prstGeom>
          <a:solidFill>
            <a:srgbClr val="B7DEE8"/>
          </a:solidFill>
        </p:spPr>
        <p:txBody>
          <a:bodyPr wrap="square" rtlCol="0">
            <a:spAutoFit/>
          </a:bodyPr>
          <a:lstStyle/>
          <a:p>
            <a:pPr algn="ctr"/>
            <a:r>
              <a:rPr lang="en-US" sz="4400" dirty="0"/>
              <a:t>I want Smart technology installed in my home ASAP</a:t>
            </a:r>
          </a:p>
        </p:txBody>
      </p:sp>
      <p:sp>
        <p:nvSpPr>
          <p:cNvPr id="15" name="TextBox 14">
            <a:extLst>
              <a:ext uri="{FF2B5EF4-FFF2-40B4-BE49-F238E27FC236}">
                <a16:creationId xmlns:a16="http://schemas.microsoft.com/office/drawing/2014/main" id="{F0963049-E5A1-5643-AEF7-68A66F37BC88}"/>
              </a:ext>
            </a:extLst>
          </p:cNvPr>
          <p:cNvSpPr txBox="1"/>
          <p:nvPr/>
        </p:nvSpPr>
        <p:spPr>
          <a:xfrm>
            <a:off x="7399805" y="3467100"/>
            <a:ext cx="2944039" cy="1446550"/>
          </a:xfrm>
          <a:prstGeom prst="rect">
            <a:avLst/>
          </a:prstGeom>
          <a:solidFill>
            <a:srgbClr val="B7DEE8"/>
          </a:solidFill>
        </p:spPr>
        <p:txBody>
          <a:bodyPr wrap="square" rtlCol="0">
            <a:spAutoFit/>
          </a:bodyPr>
          <a:lstStyle/>
          <a:p>
            <a:pPr algn="ctr"/>
            <a:r>
              <a:rPr lang="en-US" sz="4400" dirty="0"/>
              <a:t>I wouldn’t be against it</a:t>
            </a:r>
          </a:p>
        </p:txBody>
      </p:sp>
    </p:spTree>
    <p:extLst>
      <p:ext uri="{BB962C8B-B14F-4D97-AF65-F5344CB8AC3E}">
        <p14:creationId xmlns:p14="http://schemas.microsoft.com/office/powerpoint/2010/main" val="370871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AEE0D52-FC1C-4789-8BA2-E9A499A837C9}"/>
              </a:ext>
            </a:extLst>
          </p:cNvPr>
          <p:cNvSpPr/>
          <p:nvPr/>
        </p:nvSpPr>
        <p:spPr>
          <a:xfrm>
            <a:off x="13258800" y="4533900"/>
            <a:ext cx="4821740" cy="5638800"/>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17FCB7FD-0E4F-4B52-96A4-754F8C6BB1F8}"/>
              </a:ext>
            </a:extLst>
          </p:cNvPr>
          <p:cNvSpPr/>
          <p:nvPr/>
        </p:nvSpPr>
        <p:spPr>
          <a:xfrm>
            <a:off x="458004" y="4639246"/>
            <a:ext cx="9676596" cy="5428108"/>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F0EBBD37-1ABE-4E6E-BC97-7CC64BB5954E}"/>
              </a:ext>
            </a:extLst>
          </p:cNvPr>
          <p:cNvSpPr/>
          <p:nvPr/>
        </p:nvSpPr>
        <p:spPr>
          <a:xfrm>
            <a:off x="2034949" y="1249173"/>
            <a:ext cx="7871051" cy="2675127"/>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4000"/>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3607" y="1453655"/>
            <a:ext cx="1207555" cy="2875131"/>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72263" y="6795848"/>
            <a:ext cx="1250682" cy="2875131"/>
          </a:xfrm>
          <a:prstGeom prst="rect">
            <a:avLst/>
          </a:prstGeom>
        </p:spPr>
      </p:pic>
      <p:sp>
        <p:nvSpPr>
          <p:cNvPr id="5" name="TextBox 5"/>
          <p:cNvSpPr txBox="1"/>
          <p:nvPr/>
        </p:nvSpPr>
        <p:spPr>
          <a:xfrm>
            <a:off x="720602" y="475294"/>
            <a:ext cx="1293565" cy="612562"/>
          </a:xfrm>
          <a:prstGeom prst="rect">
            <a:avLst/>
          </a:prstGeom>
        </p:spPr>
        <p:txBody>
          <a:bodyPr lIns="0" tIns="0" rIns="0" bIns="0" rtlCol="0" anchor="t">
            <a:spAutoFit/>
          </a:bodyPr>
          <a:lstStyle/>
          <a:p>
            <a:pPr algn="ctr">
              <a:lnSpc>
                <a:spcPts val="5086"/>
              </a:lnSpc>
            </a:pPr>
            <a:r>
              <a:rPr lang="en-US" sz="3633">
                <a:solidFill>
                  <a:srgbClr val="000000"/>
                </a:solidFill>
                <a:latin typeface="Open Sans Bold"/>
              </a:rPr>
              <a:t>Jill</a:t>
            </a:r>
          </a:p>
        </p:txBody>
      </p:sp>
      <p:sp>
        <p:nvSpPr>
          <p:cNvPr id="6" name="TextBox 6"/>
          <p:cNvSpPr txBox="1"/>
          <p:nvPr/>
        </p:nvSpPr>
        <p:spPr>
          <a:xfrm>
            <a:off x="2383243" y="1331228"/>
            <a:ext cx="7174461" cy="2462213"/>
          </a:xfrm>
          <a:prstGeom prst="rect">
            <a:avLst/>
          </a:prstGeom>
        </p:spPr>
        <p:txBody>
          <a:bodyPr wrap="square" lIns="0" tIns="0" rIns="0" bIns="0" rtlCol="0" anchor="t">
            <a:spAutoFit/>
          </a:bodyPr>
          <a:lstStyle/>
          <a:p>
            <a:pPr algn="ctr">
              <a:lnSpc>
                <a:spcPts val="4759"/>
              </a:lnSpc>
            </a:pPr>
            <a:r>
              <a:rPr lang="en-US" sz="4000" dirty="0">
                <a:solidFill>
                  <a:srgbClr val="000000"/>
                </a:solidFill>
                <a:latin typeface="Open Sans Light"/>
              </a:rPr>
              <a:t>After doing some research, Jill explains that the smart monitoring has different levels of control, ranging from 1 to 4.</a:t>
            </a:r>
          </a:p>
        </p:txBody>
      </p:sp>
      <p:sp>
        <p:nvSpPr>
          <p:cNvPr id="7" name="TextBox 7"/>
          <p:cNvSpPr txBox="1"/>
          <p:nvPr/>
        </p:nvSpPr>
        <p:spPr>
          <a:xfrm>
            <a:off x="573264" y="4896107"/>
            <a:ext cx="9446075" cy="4924425"/>
          </a:xfrm>
          <a:prstGeom prst="rect">
            <a:avLst/>
          </a:prstGeom>
        </p:spPr>
        <p:txBody>
          <a:bodyPr wrap="square" lIns="0" tIns="0" rIns="0" bIns="0" rtlCol="0" anchor="t">
            <a:spAutoFit/>
          </a:bodyPr>
          <a:lstStyle/>
          <a:p>
            <a:pPr algn="ctr">
              <a:lnSpc>
                <a:spcPts val="4759"/>
              </a:lnSpc>
            </a:pPr>
            <a:r>
              <a:rPr lang="en-US" sz="3800" b="1" dirty="0">
                <a:solidFill>
                  <a:srgbClr val="000000"/>
                </a:solidFill>
                <a:latin typeface="Open Sans Light"/>
              </a:rPr>
              <a:t>Level 1 </a:t>
            </a:r>
            <a:r>
              <a:rPr lang="en-US" sz="3800" dirty="0">
                <a:solidFill>
                  <a:srgbClr val="000000"/>
                </a:solidFill>
                <a:latin typeface="Open Sans Light"/>
              </a:rPr>
              <a:t>control only monitors the energy use in the home and can be manually turned on and off. </a:t>
            </a:r>
            <a:r>
              <a:rPr lang="en-US" sz="3800" b="1" dirty="0">
                <a:solidFill>
                  <a:srgbClr val="000000"/>
                </a:solidFill>
                <a:latin typeface="Open Sans Light"/>
              </a:rPr>
              <a:t>Level 4</a:t>
            </a:r>
            <a:r>
              <a:rPr lang="en-US" sz="3800" dirty="0">
                <a:solidFill>
                  <a:srgbClr val="000000"/>
                </a:solidFill>
                <a:latin typeface="Open Sans Light"/>
              </a:rPr>
              <a:t> control</a:t>
            </a:r>
            <a:r>
              <a:rPr lang="en-US" sz="3800" b="1" dirty="0">
                <a:solidFill>
                  <a:srgbClr val="000000"/>
                </a:solidFill>
                <a:latin typeface="Open Sans Light"/>
              </a:rPr>
              <a:t> </a:t>
            </a:r>
            <a:r>
              <a:rPr lang="en-US" sz="3800" dirty="0">
                <a:solidFill>
                  <a:srgbClr val="000000"/>
                </a:solidFill>
                <a:latin typeface="Open Sans Light"/>
              </a:rPr>
              <a:t>uses the data to remotely switch appliances on and off/up or down. For example, it could turn your heating and lights off when you are not home. Or turn your dishwasher on at times when energy is cheapest.</a:t>
            </a:r>
          </a:p>
        </p:txBody>
      </p:sp>
      <p:sp>
        <p:nvSpPr>
          <p:cNvPr id="8" name="TextBox 8"/>
          <p:cNvSpPr txBox="1"/>
          <p:nvPr/>
        </p:nvSpPr>
        <p:spPr>
          <a:xfrm>
            <a:off x="11347323" y="5839663"/>
            <a:ext cx="1475621" cy="612562"/>
          </a:xfrm>
          <a:prstGeom prst="rect">
            <a:avLst/>
          </a:prstGeom>
        </p:spPr>
        <p:txBody>
          <a:bodyPr wrap="square" lIns="0" tIns="0" rIns="0" bIns="0" rtlCol="0" anchor="t">
            <a:spAutoFit/>
          </a:bodyPr>
          <a:lstStyle/>
          <a:p>
            <a:pPr algn="ctr">
              <a:lnSpc>
                <a:spcPts val="5086"/>
              </a:lnSpc>
            </a:pPr>
            <a:r>
              <a:rPr lang="en-US" sz="3633" dirty="0">
                <a:solidFill>
                  <a:srgbClr val="000000"/>
                </a:solidFill>
                <a:latin typeface="Open Sans Bold"/>
              </a:rPr>
              <a:t>David</a:t>
            </a:r>
          </a:p>
        </p:txBody>
      </p:sp>
      <p:sp>
        <p:nvSpPr>
          <p:cNvPr id="9" name="TextBox 9"/>
          <p:cNvSpPr txBox="1"/>
          <p:nvPr/>
        </p:nvSpPr>
        <p:spPr>
          <a:xfrm>
            <a:off x="13412023" y="4841509"/>
            <a:ext cx="4515293" cy="4924425"/>
          </a:xfrm>
          <a:prstGeom prst="rect">
            <a:avLst/>
          </a:prstGeom>
        </p:spPr>
        <p:txBody>
          <a:bodyPr lIns="0" tIns="0" rIns="0" bIns="0" rtlCol="0" anchor="t">
            <a:spAutoFit/>
          </a:bodyPr>
          <a:lstStyle/>
          <a:p>
            <a:pPr algn="ctr">
              <a:lnSpc>
                <a:spcPts val="4759"/>
              </a:lnSpc>
            </a:pPr>
            <a:r>
              <a:rPr lang="en-US" sz="4000" dirty="0">
                <a:solidFill>
                  <a:srgbClr val="000000"/>
                </a:solidFill>
                <a:latin typeface="Open Sans Light"/>
              </a:rPr>
              <a:t>David learns that the levels can be </a:t>
            </a:r>
            <a:r>
              <a:rPr lang="en-US" sz="4000" b="1" dirty="0">
                <a:solidFill>
                  <a:srgbClr val="000000"/>
                </a:solidFill>
                <a:latin typeface="Open Sans Light"/>
              </a:rPr>
              <a:t>adjusted</a:t>
            </a:r>
            <a:r>
              <a:rPr lang="en-US" sz="4000" dirty="0">
                <a:solidFill>
                  <a:srgbClr val="000000"/>
                </a:solidFill>
                <a:latin typeface="Open Sans Light"/>
              </a:rPr>
              <a:t> at any time to suit </a:t>
            </a:r>
            <a:r>
              <a:rPr lang="en-US" sz="4000">
                <a:solidFill>
                  <a:srgbClr val="000000"/>
                </a:solidFill>
                <a:latin typeface="Open Sans Light"/>
              </a:rPr>
              <a:t>his</a:t>
            </a:r>
            <a:r>
              <a:rPr lang="en-US" sz="4000" dirty="0">
                <a:solidFill>
                  <a:srgbClr val="000000"/>
                </a:solidFill>
                <a:latin typeface="Open Sans Light"/>
              </a:rPr>
              <a:t> preferences. This makes David even more comfortable with smart controls. </a:t>
            </a:r>
          </a:p>
        </p:txBody>
      </p:sp>
      <p:sp>
        <p:nvSpPr>
          <p:cNvPr id="14" name="TextBox 13">
            <a:extLst>
              <a:ext uri="{FF2B5EF4-FFF2-40B4-BE49-F238E27FC236}">
                <a16:creationId xmlns:a16="http://schemas.microsoft.com/office/drawing/2014/main" id="{90C52F40-9C90-7740-9EF1-BDC2F07F93D9}"/>
              </a:ext>
            </a:extLst>
          </p:cNvPr>
          <p:cNvSpPr txBox="1"/>
          <p:nvPr/>
        </p:nvSpPr>
        <p:spPr>
          <a:xfrm>
            <a:off x="12822944" y="589960"/>
            <a:ext cx="4515916" cy="861774"/>
          </a:xfrm>
          <a:prstGeom prst="rect">
            <a:avLst/>
          </a:prstGeom>
          <a:noFill/>
        </p:spPr>
        <p:txBody>
          <a:bodyPr wrap="none" rtlCol="0">
            <a:spAutoFit/>
          </a:bodyPr>
          <a:lstStyle/>
          <a:p>
            <a:r>
              <a:rPr lang="en-US" sz="5000" u="sng" dirty="0"/>
              <a:t>Levels of Control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F088795-0ACA-41AE-B1DB-066543388FF8}"/>
              </a:ext>
            </a:extLst>
          </p:cNvPr>
          <p:cNvSpPr/>
          <p:nvPr/>
        </p:nvSpPr>
        <p:spPr>
          <a:xfrm>
            <a:off x="4648200" y="7404410"/>
            <a:ext cx="8991600" cy="2089150"/>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A13FB096-445C-43C6-91F2-1A5CF2C6FC25}"/>
              </a:ext>
            </a:extLst>
          </p:cNvPr>
          <p:cNvSpPr/>
          <p:nvPr/>
        </p:nvSpPr>
        <p:spPr>
          <a:xfrm>
            <a:off x="4648200" y="5067300"/>
            <a:ext cx="8991600" cy="1384300"/>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8BC021DF-A45E-4C4E-BB8D-9E84ECD2105A}"/>
              </a:ext>
            </a:extLst>
          </p:cNvPr>
          <p:cNvSpPr/>
          <p:nvPr/>
        </p:nvSpPr>
        <p:spPr>
          <a:xfrm>
            <a:off x="4648200" y="2171390"/>
            <a:ext cx="8991600" cy="1752910"/>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extBox 2"/>
          <p:cNvSpPr txBox="1"/>
          <p:nvPr/>
        </p:nvSpPr>
        <p:spPr>
          <a:xfrm>
            <a:off x="1028700" y="542290"/>
            <a:ext cx="4914900" cy="877570"/>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a:rPr>
              <a:t>Key Questions</a:t>
            </a:r>
          </a:p>
        </p:txBody>
      </p:sp>
      <p:sp>
        <p:nvSpPr>
          <p:cNvPr id="3" name="TextBox 3"/>
          <p:cNvSpPr txBox="1"/>
          <p:nvPr/>
        </p:nvSpPr>
        <p:spPr>
          <a:xfrm>
            <a:off x="4944914" y="2308705"/>
            <a:ext cx="8398172" cy="1384300"/>
          </a:xfrm>
          <a:prstGeom prst="rect">
            <a:avLst/>
          </a:prstGeom>
        </p:spPr>
        <p:txBody>
          <a:bodyPr lIns="0" tIns="0" rIns="0" bIns="0" rtlCol="0" anchor="t">
            <a:spAutoFit/>
          </a:bodyPr>
          <a:lstStyle/>
          <a:p>
            <a:pPr algn="ctr">
              <a:lnSpc>
                <a:spcPts val="5599"/>
              </a:lnSpc>
            </a:pPr>
            <a:r>
              <a:rPr lang="en-US" sz="3999" dirty="0">
                <a:solidFill>
                  <a:srgbClr val="000000"/>
                </a:solidFill>
                <a:latin typeface="Open Sans Light"/>
              </a:rPr>
              <a:t>How comfortable would you be with the different levels of smart control? </a:t>
            </a:r>
          </a:p>
        </p:txBody>
      </p:sp>
      <p:sp>
        <p:nvSpPr>
          <p:cNvPr id="4" name="TextBox 4"/>
          <p:cNvSpPr txBox="1"/>
          <p:nvPr/>
        </p:nvSpPr>
        <p:spPr>
          <a:xfrm>
            <a:off x="4944914" y="5067300"/>
            <a:ext cx="8398172" cy="1384300"/>
          </a:xfrm>
          <a:prstGeom prst="rect">
            <a:avLst/>
          </a:prstGeom>
        </p:spPr>
        <p:txBody>
          <a:bodyPr lIns="0" tIns="0" rIns="0" bIns="0" rtlCol="0" anchor="t">
            <a:spAutoFit/>
          </a:bodyPr>
          <a:lstStyle/>
          <a:p>
            <a:pPr algn="ctr">
              <a:lnSpc>
                <a:spcPts val="5599"/>
              </a:lnSpc>
            </a:pPr>
            <a:r>
              <a:rPr lang="en-US" sz="3999" dirty="0">
                <a:solidFill>
                  <a:srgbClr val="000000"/>
                </a:solidFill>
                <a:latin typeface="Open Sans Light"/>
              </a:rPr>
              <a:t>What do you think levels 2 and 3 of the smart controls would do? </a:t>
            </a:r>
          </a:p>
        </p:txBody>
      </p:sp>
      <p:sp>
        <p:nvSpPr>
          <p:cNvPr id="5" name="TextBox 5"/>
          <p:cNvSpPr txBox="1"/>
          <p:nvPr/>
        </p:nvSpPr>
        <p:spPr>
          <a:xfrm>
            <a:off x="4944914" y="7404410"/>
            <a:ext cx="8398172" cy="2107308"/>
          </a:xfrm>
          <a:prstGeom prst="rect">
            <a:avLst/>
          </a:prstGeom>
        </p:spPr>
        <p:txBody>
          <a:bodyPr lIns="0" tIns="0" rIns="0" bIns="0" rtlCol="0" anchor="t">
            <a:spAutoFit/>
          </a:bodyPr>
          <a:lstStyle/>
          <a:p>
            <a:pPr algn="ctr">
              <a:lnSpc>
                <a:spcPts val="5599"/>
              </a:lnSpc>
            </a:pPr>
            <a:r>
              <a:rPr lang="en-US" sz="3999" dirty="0">
                <a:solidFill>
                  <a:srgbClr val="000000"/>
                </a:solidFill>
                <a:latin typeface="Open Sans Light"/>
              </a:rPr>
              <a:t>Is there anything else in your home that you would, or wouldn’t, want to be controlled?</a:t>
            </a:r>
            <a:endParaRPr lang="en-US" sz="3999" dirty="0">
              <a:solidFill>
                <a:srgbClr val="000000"/>
              </a:solidFill>
              <a:latin typeface="Open Sans Light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09320FF-D2C7-45E7-861D-3294AF651B02}"/>
              </a:ext>
            </a:extLst>
          </p:cNvPr>
          <p:cNvSpPr/>
          <p:nvPr/>
        </p:nvSpPr>
        <p:spPr>
          <a:xfrm>
            <a:off x="1692959" y="3758303"/>
            <a:ext cx="8379364" cy="6359078"/>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A230A4A0-4CA8-40A7-B635-8AB381CF9ACF}"/>
              </a:ext>
            </a:extLst>
          </p:cNvPr>
          <p:cNvSpPr/>
          <p:nvPr/>
        </p:nvSpPr>
        <p:spPr>
          <a:xfrm>
            <a:off x="669072" y="527900"/>
            <a:ext cx="16949853" cy="2710599"/>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extBox 2"/>
          <p:cNvSpPr txBox="1"/>
          <p:nvPr/>
        </p:nvSpPr>
        <p:spPr>
          <a:xfrm>
            <a:off x="1002681" y="646070"/>
            <a:ext cx="16318898" cy="2462213"/>
          </a:xfrm>
          <a:prstGeom prst="rect">
            <a:avLst/>
          </a:prstGeom>
        </p:spPr>
        <p:txBody>
          <a:bodyPr wrap="square" lIns="0" tIns="0" rIns="0" bIns="0" rtlCol="0" anchor="t">
            <a:spAutoFit/>
          </a:bodyPr>
          <a:lstStyle/>
          <a:p>
            <a:pPr algn="ctr">
              <a:lnSpc>
                <a:spcPts val="4759"/>
              </a:lnSpc>
            </a:pPr>
            <a:r>
              <a:rPr lang="en-US" sz="4000" dirty="0">
                <a:solidFill>
                  <a:srgbClr val="000000"/>
                </a:solidFill>
                <a:latin typeface="Open Sans Light"/>
              </a:rPr>
              <a:t>The group learn that their house can be linked to a larger control centre in Rugeley. This connects multiple houses at once, meaning that energy could be bought from the grid, or from a locally produced source such as solar panels on a </a:t>
            </a:r>
            <a:r>
              <a:rPr lang="en-US" sz="4000" dirty="0" err="1">
                <a:solidFill>
                  <a:srgbClr val="000000"/>
                </a:solidFill>
                <a:latin typeface="Open Sans Light"/>
              </a:rPr>
              <a:t>neighbour's</a:t>
            </a:r>
            <a:r>
              <a:rPr lang="en-US" sz="4000" dirty="0">
                <a:solidFill>
                  <a:srgbClr val="000000"/>
                </a:solidFill>
                <a:latin typeface="Open Sans Light"/>
              </a:rPr>
              <a:t> roof.</a:t>
            </a:r>
            <a:endParaRPr lang="en-US" sz="3399" dirty="0">
              <a:solidFill>
                <a:srgbClr val="000000"/>
              </a:solidFill>
              <a:latin typeface="Open Sans Light"/>
            </a:endParaRP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7340" y="6479095"/>
            <a:ext cx="1250682" cy="2875131"/>
          </a:xfrm>
          <a:prstGeom prst="rect">
            <a:avLst/>
          </a:prstGeom>
        </p:spPr>
      </p:pic>
      <p:sp>
        <p:nvSpPr>
          <p:cNvPr id="4" name="TextBox 4"/>
          <p:cNvSpPr txBox="1"/>
          <p:nvPr/>
        </p:nvSpPr>
        <p:spPr>
          <a:xfrm>
            <a:off x="152400" y="5522911"/>
            <a:ext cx="1475622" cy="612562"/>
          </a:xfrm>
          <a:prstGeom prst="rect">
            <a:avLst/>
          </a:prstGeom>
        </p:spPr>
        <p:txBody>
          <a:bodyPr wrap="square" lIns="0" tIns="0" rIns="0" bIns="0" rtlCol="0" anchor="t">
            <a:spAutoFit/>
          </a:bodyPr>
          <a:lstStyle/>
          <a:p>
            <a:pPr algn="ctr">
              <a:lnSpc>
                <a:spcPts val="5086"/>
              </a:lnSpc>
            </a:pPr>
            <a:r>
              <a:rPr lang="en-US" sz="3633" dirty="0">
                <a:solidFill>
                  <a:srgbClr val="000000"/>
                </a:solidFill>
                <a:latin typeface="Open Sans Bold"/>
              </a:rPr>
              <a:t>David</a:t>
            </a:r>
          </a:p>
        </p:txBody>
      </p:sp>
      <p:sp>
        <p:nvSpPr>
          <p:cNvPr id="5" name="TextBox 5"/>
          <p:cNvSpPr txBox="1"/>
          <p:nvPr/>
        </p:nvSpPr>
        <p:spPr>
          <a:xfrm>
            <a:off x="1921644" y="3913573"/>
            <a:ext cx="7712363" cy="6117509"/>
          </a:xfrm>
          <a:prstGeom prst="rect">
            <a:avLst/>
          </a:prstGeom>
        </p:spPr>
        <p:txBody>
          <a:bodyPr wrap="square" lIns="0" tIns="0" rIns="0" bIns="0" rtlCol="0" anchor="t">
            <a:spAutoFit/>
          </a:bodyPr>
          <a:lstStyle/>
          <a:p>
            <a:pPr algn="ctr">
              <a:lnSpc>
                <a:spcPts val="4759"/>
              </a:lnSpc>
            </a:pPr>
            <a:r>
              <a:rPr lang="en-US" sz="3500" b="1" dirty="0">
                <a:solidFill>
                  <a:srgbClr val="000000"/>
                </a:solidFill>
                <a:latin typeface="Open Sans Light"/>
              </a:rPr>
              <a:t>David</a:t>
            </a:r>
            <a:r>
              <a:rPr lang="en-US" sz="3500" dirty="0">
                <a:solidFill>
                  <a:srgbClr val="000000"/>
                </a:solidFill>
                <a:latin typeface="Open Sans Light"/>
              </a:rPr>
              <a:t>, who owns an electric vehicle, but does not have solar panels, learns that the control centre would look at either A) the cost of buying energy from the grid, or B)  the amount of locally produced energy available. It would charge David's vehicle using the cheapest energy available and have it fully charged for when he leaves for work in the morning.  </a:t>
            </a:r>
          </a:p>
        </p:txBody>
      </p:sp>
      <p:grpSp>
        <p:nvGrpSpPr>
          <p:cNvPr id="8" name="Group 7">
            <a:extLst>
              <a:ext uri="{FF2B5EF4-FFF2-40B4-BE49-F238E27FC236}">
                <a16:creationId xmlns:a16="http://schemas.microsoft.com/office/drawing/2014/main" id="{6B91F736-24F1-4E0C-A078-28EC1554F6F1}"/>
              </a:ext>
            </a:extLst>
          </p:cNvPr>
          <p:cNvGrpSpPr/>
          <p:nvPr/>
        </p:nvGrpSpPr>
        <p:grpSpPr>
          <a:xfrm>
            <a:off x="10185961" y="3695700"/>
            <a:ext cx="7467600" cy="6231542"/>
            <a:chOff x="0" y="0"/>
            <a:chExt cx="4381500" cy="3695700"/>
          </a:xfrm>
        </p:grpSpPr>
        <p:cxnSp>
          <p:nvCxnSpPr>
            <p:cNvPr id="9" name="Straight Connector 8">
              <a:extLst>
                <a:ext uri="{FF2B5EF4-FFF2-40B4-BE49-F238E27FC236}">
                  <a16:creationId xmlns:a16="http://schemas.microsoft.com/office/drawing/2014/main" id="{CFF3ABA7-70ED-4BBD-B882-C630709045CB}"/>
                </a:ext>
              </a:extLst>
            </p:cNvPr>
            <p:cNvCxnSpPr/>
            <p:nvPr/>
          </p:nvCxnSpPr>
          <p:spPr>
            <a:xfrm flipH="1" flipV="1">
              <a:off x="2476500" y="2305050"/>
              <a:ext cx="323850" cy="390525"/>
            </a:xfrm>
            <a:prstGeom prst="line">
              <a:avLst/>
            </a:prstGeom>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AF2D4F0B-AEE2-461A-A968-D2FD43BF0464}"/>
                </a:ext>
              </a:extLst>
            </p:cNvPr>
            <p:cNvGrpSpPr/>
            <p:nvPr/>
          </p:nvGrpSpPr>
          <p:grpSpPr>
            <a:xfrm>
              <a:off x="0" y="0"/>
              <a:ext cx="4381500" cy="3695700"/>
              <a:chOff x="0" y="0"/>
              <a:chExt cx="4381500" cy="3695700"/>
            </a:xfrm>
          </p:grpSpPr>
          <p:grpSp>
            <p:nvGrpSpPr>
              <p:cNvPr id="11" name="Group 10">
                <a:extLst>
                  <a:ext uri="{FF2B5EF4-FFF2-40B4-BE49-F238E27FC236}">
                    <a16:creationId xmlns:a16="http://schemas.microsoft.com/office/drawing/2014/main" id="{080BBDAB-7DD9-46EC-956E-5834190303BF}"/>
                  </a:ext>
                </a:extLst>
              </p:cNvPr>
              <p:cNvGrpSpPr/>
              <p:nvPr/>
            </p:nvGrpSpPr>
            <p:grpSpPr>
              <a:xfrm>
                <a:off x="0" y="0"/>
                <a:ext cx="4381500" cy="3695700"/>
                <a:chOff x="0" y="0"/>
                <a:chExt cx="4381500" cy="3695700"/>
              </a:xfrm>
            </p:grpSpPr>
            <p:grpSp>
              <p:nvGrpSpPr>
                <p:cNvPr id="15" name="Group 14">
                  <a:extLst>
                    <a:ext uri="{FF2B5EF4-FFF2-40B4-BE49-F238E27FC236}">
                      <a16:creationId xmlns:a16="http://schemas.microsoft.com/office/drawing/2014/main" id="{78A76141-9AA3-4CB7-8694-0E32D72772D9}"/>
                    </a:ext>
                  </a:extLst>
                </p:cNvPr>
                <p:cNvGrpSpPr/>
                <p:nvPr/>
              </p:nvGrpSpPr>
              <p:grpSpPr>
                <a:xfrm>
                  <a:off x="0" y="0"/>
                  <a:ext cx="4381500" cy="3695700"/>
                  <a:chOff x="0" y="0"/>
                  <a:chExt cx="4381500" cy="3695700"/>
                </a:xfrm>
              </p:grpSpPr>
              <p:grpSp>
                <p:nvGrpSpPr>
                  <p:cNvPr id="17" name="Group 16">
                    <a:extLst>
                      <a:ext uri="{FF2B5EF4-FFF2-40B4-BE49-F238E27FC236}">
                        <a16:creationId xmlns:a16="http://schemas.microsoft.com/office/drawing/2014/main" id="{5BC4498B-D96E-4B21-8589-2A3793D82DD8}"/>
                      </a:ext>
                    </a:extLst>
                  </p:cNvPr>
                  <p:cNvGrpSpPr/>
                  <p:nvPr/>
                </p:nvGrpSpPr>
                <p:grpSpPr>
                  <a:xfrm>
                    <a:off x="0" y="0"/>
                    <a:ext cx="4381500" cy="3695700"/>
                    <a:chOff x="0" y="0"/>
                    <a:chExt cx="4381500" cy="3695700"/>
                  </a:xfrm>
                </p:grpSpPr>
                <p:grpSp>
                  <p:nvGrpSpPr>
                    <p:cNvPr id="19" name="Group 18">
                      <a:extLst>
                        <a:ext uri="{FF2B5EF4-FFF2-40B4-BE49-F238E27FC236}">
                          <a16:creationId xmlns:a16="http://schemas.microsoft.com/office/drawing/2014/main" id="{A5AF8D7A-9189-455E-924C-CC0357F5DD43}"/>
                        </a:ext>
                      </a:extLst>
                    </p:cNvPr>
                    <p:cNvGrpSpPr/>
                    <p:nvPr/>
                  </p:nvGrpSpPr>
                  <p:grpSpPr>
                    <a:xfrm>
                      <a:off x="0" y="0"/>
                      <a:ext cx="4381500" cy="3695700"/>
                      <a:chOff x="0" y="0"/>
                      <a:chExt cx="4381500" cy="3695700"/>
                    </a:xfrm>
                  </p:grpSpPr>
                  <p:pic>
                    <p:nvPicPr>
                      <p:cNvPr id="23" name="Graphic 22" descr="Home outline">
                        <a:extLst>
                          <a:ext uri="{FF2B5EF4-FFF2-40B4-BE49-F238E27FC236}">
                            <a16:creationId xmlns:a16="http://schemas.microsoft.com/office/drawing/2014/main" id="{7E083B72-9CFC-4AAE-A233-C56F49999D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304925"/>
                        <a:ext cx="1181100" cy="1181100"/>
                      </a:xfrm>
                      <a:prstGeom prst="rect">
                        <a:avLst/>
                      </a:prstGeom>
                    </p:spPr>
                  </p:pic>
                  <p:pic>
                    <p:nvPicPr>
                      <p:cNvPr id="24" name="Graphic 23" descr="Home outline">
                        <a:extLst>
                          <a:ext uri="{FF2B5EF4-FFF2-40B4-BE49-F238E27FC236}">
                            <a16:creationId xmlns:a16="http://schemas.microsoft.com/office/drawing/2014/main" id="{64C1155B-ED0C-40ED-88A7-7FC6616584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4575" y="0"/>
                        <a:ext cx="1104900" cy="1104900"/>
                      </a:xfrm>
                      <a:prstGeom prst="rect">
                        <a:avLst/>
                      </a:prstGeom>
                    </p:spPr>
                  </p:pic>
                  <p:pic>
                    <p:nvPicPr>
                      <p:cNvPr id="25" name="Graphic 24" descr="Home outline">
                        <a:extLst>
                          <a:ext uri="{FF2B5EF4-FFF2-40B4-BE49-F238E27FC236}">
                            <a16:creationId xmlns:a16="http://schemas.microsoft.com/office/drawing/2014/main" id="{7A058B80-C969-42BF-8D4A-F42D90C560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225" y="0"/>
                        <a:ext cx="1228725" cy="1228725"/>
                      </a:xfrm>
                      <a:prstGeom prst="rect">
                        <a:avLst/>
                      </a:prstGeom>
                    </p:spPr>
                  </p:pic>
                  <p:pic>
                    <p:nvPicPr>
                      <p:cNvPr id="26" name="Graphic 26" descr="Home outline">
                        <a:extLst>
                          <a:ext uri="{FF2B5EF4-FFF2-40B4-BE49-F238E27FC236}">
                            <a16:creationId xmlns:a16="http://schemas.microsoft.com/office/drawing/2014/main" id="{01972BCE-C56F-4422-84C3-C55579DC59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76600" y="1343025"/>
                        <a:ext cx="1104900" cy="1104900"/>
                      </a:xfrm>
                      <a:prstGeom prst="rect">
                        <a:avLst/>
                      </a:prstGeom>
                    </p:spPr>
                  </p:pic>
                  <p:pic>
                    <p:nvPicPr>
                      <p:cNvPr id="27" name="Graphic 27" descr="Home outline">
                        <a:extLst>
                          <a:ext uri="{FF2B5EF4-FFF2-40B4-BE49-F238E27FC236}">
                            <a16:creationId xmlns:a16="http://schemas.microsoft.com/office/drawing/2014/main" id="{746FE743-04E9-4EA5-BC83-22FF3782BC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62200" y="2590800"/>
                        <a:ext cx="1104900" cy="1104900"/>
                      </a:xfrm>
                      <a:prstGeom prst="rect">
                        <a:avLst/>
                      </a:prstGeom>
                    </p:spPr>
                  </p:pic>
                  <p:pic>
                    <p:nvPicPr>
                      <p:cNvPr id="28" name="Graphic 28" descr="Home outline">
                        <a:extLst>
                          <a:ext uri="{FF2B5EF4-FFF2-40B4-BE49-F238E27FC236}">
                            <a16:creationId xmlns:a16="http://schemas.microsoft.com/office/drawing/2014/main" id="{DF4F50D9-6899-493D-AE66-4C8E3265AD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500" y="2486025"/>
                        <a:ext cx="1104900" cy="1104900"/>
                      </a:xfrm>
                      <a:prstGeom prst="rect">
                        <a:avLst/>
                      </a:prstGeom>
                    </p:spPr>
                  </p:pic>
                  <p:sp>
                    <p:nvSpPr>
                      <p:cNvPr id="29" name="Oval 28">
                        <a:extLst>
                          <a:ext uri="{FF2B5EF4-FFF2-40B4-BE49-F238E27FC236}">
                            <a16:creationId xmlns:a16="http://schemas.microsoft.com/office/drawing/2014/main" id="{9E882687-0BE2-417E-A329-CEE61602CEF1}"/>
                          </a:ext>
                        </a:extLst>
                      </p:cNvPr>
                      <p:cNvSpPr/>
                      <p:nvPr/>
                    </p:nvSpPr>
                    <p:spPr>
                      <a:xfrm>
                        <a:off x="1838325" y="1552575"/>
                        <a:ext cx="800100" cy="771525"/>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30" name="Graphic 31" descr="Network diagram outline">
                        <a:extLst>
                          <a:ext uri="{FF2B5EF4-FFF2-40B4-BE49-F238E27FC236}">
                            <a16:creationId xmlns:a16="http://schemas.microsoft.com/office/drawing/2014/main" id="{989F8035-2F61-49C9-8E95-2C025DA04DF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428625" y="1685925"/>
                        <a:ext cx="323850" cy="323850"/>
                      </a:xfrm>
                      <a:prstGeom prst="rect">
                        <a:avLst/>
                      </a:prstGeom>
                    </p:spPr>
                  </p:pic>
                  <p:pic>
                    <p:nvPicPr>
                      <p:cNvPr id="31" name="Graphic 32" descr="Network diagram outline">
                        <a:extLst>
                          <a:ext uri="{FF2B5EF4-FFF2-40B4-BE49-F238E27FC236}">
                            <a16:creationId xmlns:a16="http://schemas.microsoft.com/office/drawing/2014/main" id="{D2BB09C5-D682-4E14-A2DC-3A1C2207D7B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3667125" y="1676400"/>
                        <a:ext cx="323850" cy="323850"/>
                      </a:xfrm>
                      <a:prstGeom prst="rect">
                        <a:avLst/>
                      </a:prstGeom>
                    </p:spPr>
                  </p:pic>
                  <p:pic>
                    <p:nvPicPr>
                      <p:cNvPr id="32" name="Graphic 34" descr="Network diagram outline">
                        <a:extLst>
                          <a:ext uri="{FF2B5EF4-FFF2-40B4-BE49-F238E27FC236}">
                            <a16:creationId xmlns:a16="http://schemas.microsoft.com/office/drawing/2014/main" id="{35F7E729-5451-43E3-82D0-4310FF5537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1352550" y="2809875"/>
                        <a:ext cx="323850" cy="323850"/>
                      </a:xfrm>
                      <a:prstGeom prst="rect">
                        <a:avLst/>
                      </a:prstGeom>
                    </p:spPr>
                  </p:pic>
                  <p:pic>
                    <p:nvPicPr>
                      <p:cNvPr id="33" name="Graphic 35" descr="Network diagram outline">
                        <a:extLst>
                          <a:ext uri="{FF2B5EF4-FFF2-40B4-BE49-F238E27FC236}">
                            <a16:creationId xmlns:a16="http://schemas.microsoft.com/office/drawing/2014/main" id="{D5FEBEE4-248C-4DC1-AD06-88906FCF7C3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2705100" y="323850"/>
                        <a:ext cx="323850" cy="323850"/>
                      </a:xfrm>
                      <a:prstGeom prst="rect">
                        <a:avLst/>
                      </a:prstGeom>
                    </p:spPr>
                  </p:pic>
                  <p:pic>
                    <p:nvPicPr>
                      <p:cNvPr id="34" name="Graphic 36" descr="Network diagram outline">
                        <a:extLst>
                          <a:ext uri="{FF2B5EF4-FFF2-40B4-BE49-F238E27FC236}">
                            <a16:creationId xmlns:a16="http://schemas.microsoft.com/office/drawing/2014/main" id="{50811CFE-D761-4D98-83DC-3C85D4C859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1485900" y="361950"/>
                        <a:ext cx="323850" cy="323850"/>
                      </a:xfrm>
                      <a:prstGeom prst="rect">
                        <a:avLst/>
                      </a:prstGeom>
                    </p:spPr>
                  </p:pic>
                </p:grpSp>
                <p:grpSp>
                  <p:nvGrpSpPr>
                    <p:cNvPr id="20" name="Group 19">
                      <a:extLst>
                        <a:ext uri="{FF2B5EF4-FFF2-40B4-BE49-F238E27FC236}">
                          <a16:creationId xmlns:a16="http://schemas.microsoft.com/office/drawing/2014/main" id="{27B5A709-77E3-4768-9293-FF6137A99C84}"/>
                        </a:ext>
                      </a:extLst>
                    </p:cNvPr>
                    <p:cNvGrpSpPr/>
                    <p:nvPr/>
                  </p:nvGrpSpPr>
                  <p:grpSpPr>
                    <a:xfrm>
                      <a:off x="1971675" y="1676400"/>
                      <a:ext cx="1104900" cy="1562100"/>
                      <a:chOff x="0" y="0"/>
                      <a:chExt cx="1104900" cy="1562100"/>
                    </a:xfrm>
                  </p:grpSpPr>
                  <p:pic>
                    <p:nvPicPr>
                      <p:cNvPr id="21" name="Graphic 29" descr="Network diagram outline">
                        <a:extLst>
                          <a:ext uri="{FF2B5EF4-FFF2-40B4-BE49-F238E27FC236}">
                            <a16:creationId xmlns:a16="http://schemas.microsoft.com/office/drawing/2014/main" id="{90329F85-EBE5-40E8-9B57-7396B03346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0" y="0"/>
                        <a:ext cx="533400" cy="533400"/>
                      </a:xfrm>
                      <a:prstGeom prst="rect">
                        <a:avLst/>
                      </a:prstGeom>
                    </p:spPr>
                  </p:pic>
                  <p:pic>
                    <p:nvPicPr>
                      <p:cNvPr id="22" name="Graphic 33" descr="Network diagram outline">
                        <a:extLst>
                          <a:ext uri="{FF2B5EF4-FFF2-40B4-BE49-F238E27FC236}">
                            <a16:creationId xmlns:a16="http://schemas.microsoft.com/office/drawing/2014/main" id="{05A070FD-496A-4976-85A7-80116DE4A99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1050" y="1238250"/>
                        <a:ext cx="323850" cy="323850"/>
                      </a:xfrm>
                      <a:prstGeom prst="rect">
                        <a:avLst/>
                      </a:prstGeom>
                    </p:spPr>
                  </p:pic>
                </p:grpSp>
              </p:grpSp>
              <p:cxnSp>
                <p:nvCxnSpPr>
                  <p:cNvPr id="18" name="Straight Connector 17">
                    <a:extLst>
                      <a:ext uri="{FF2B5EF4-FFF2-40B4-BE49-F238E27FC236}">
                        <a16:creationId xmlns:a16="http://schemas.microsoft.com/office/drawing/2014/main" id="{571E56E1-64A2-43AF-83E7-6478E5BA19F8}"/>
                      </a:ext>
                    </a:extLst>
                  </p:cNvPr>
                  <p:cNvCxnSpPr/>
                  <p:nvPr/>
                </p:nvCxnSpPr>
                <p:spPr>
                  <a:xfrm flipH="1">
                    <a:off x="1066800" y="1876425"/>
                    <a:ext cx="733425" cy="0"/>
                  </a:xfrm>
                  <a:prstGeom prst="line">
                    <a:avLst/>
                  </a:prstGeom>
                </p:spPr>
                <p:style>
                  <a:lnRef idx="1">
                    <a:schemeClr val="dk1"/>
                  </a:lnRef>
                  <a:fillRef idx="0">
                    <a:schemeClr val="dk1"/>
                  </a:fillRef>
                  <a:effectRef idx="0">
                    <a:schemeClr val="dk1"/>
                  </a:effectRef>
                  <a:fontRef idx="minor">
                    <a:schemeClr val="tx1"/>
                  </a:fontRef>
                </p:style>
              </p:cxnSp>
            </p:grpSp>
            <p:cxnSp>
              <p:nvCxnSpPr>
                <p:cNvPr id="16" name="Straight Connector 15">
                  <a:extLst>
                    <a:ext uri="{FF2B5EF4-FFF2-40B4-BE49-F238E27FC236}">
                      <a16:creationId xmlns:a16="http://schemas.microsoft.com/office/drawing/2014/main" id="{38001497-3BA9-49F8-A016-88DD58A3DB92}"/>
                    </a:ext>
                  </a:extLst>
                </p:cNvPr>
                <p:cNvCxnSpPr/>
                <p:nvPr/>
              </p:nvCxnSpPr>
              <p:spPr>
                <a:xfrm flipH="1">
                  <a:off x="2676525" y="1885950"/>
                  <a:ext cx="733425" cy="0"/>
                </a:xfrm>
                <a:prstGeom prst="line">
                  <a:avLst/>
                </a:prstGeom>
              </p:spPr>
              <p:style>
                <a:lnRef idx="1">
                  <a:schemeClr val="dk1"/>
                </a:lnRef>
                <a:fillRef idx="0">
                  <a:schemeClr val="dk1"/>
                </a:fillRef>
                <a:effectRef idx="0">
                  <a:schemeClr val="dk1"/>
                </a:effectRef>
                <a:fontRef idx="minor">
                  <a:schemeClr val="tx1"/>
                </a:fontRef>
              </p:style>
            </p:cxnSp>
          </p:grpSp>
          <p:cxnSp>
            <p:nvCxnSpPr>
              <p:cNvPr id="12" name="Straight Connector 11">
                <a:extLst>
                  <a:ext uri="{FF2B5EF4-FFF2-40B4-BE49-F238E27FC236}">
                    <a16:creationId xmlns:a16="http://schemas.microsoft.com/office/drawing/2014/main" id="{54CE4884-D141-4A60-817F-A7224F39554E}"/>
                  </a:ext>
                </a:extLst>
              </p:cNvPr>
              <p:cNvCxnSpPr/>
              <p:nvPr/>
            </p:nvCxnSpPr>
            <p:spPr>
              <a:xfrm flipH="1" flipV="1">
                <a:off x="1657350" y="1171575"/>
                <a:ext cx="323850" cy="39052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844B96C-5BC4-4811-B4E3-FD56FCE0EA09}"/>
                  </a:ext>
                </a:extLst>
              </p:cNvPr>
              <p:cNvCxnSpPr/>
              <p:nvPr/>
            </p:nvCxnSpPr>
            <p:spPr>
              <a:xfrm flipV="1">
                <a:off x="2466975" y="1200150"/>
                <a:ext cx="314325" cy="44161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C7F903A-9D08-4B4F-84DD-DF95A23AB75A}"/>
                  </a:ext>
                </a:extLst>
              </p:cNvPr>
              <p:cNvCxnSpPr/>
              <p:nvPr/>
            </p:nvCxnSpPr>
            <p:spPr>
              <a:xfrm flipV="1">
                <a:off x="1704975" y="2286000"/>
                <a:ext cx="314325" cy="441614"/>
              </a:xfrm>
              <a:prstGeom prst="line">
                <a:avLst/>
              </a:prstGeom>
            </p:spPr>
            <p:style>
              <a:lnRef idx="1">
                <a:schemeClr val="dk1"/>
              </a:lnRef>
              <a:fillRef idx="0">
                <a:schemeClr val="dk1"/>
              </a:fillRef>
              <a:effectRef idx="0">
                <a:schemeClr val="dk1"/>
              </a:effectRef>
              <a:fontRef idx="minor">
                <a:schemeClr val="tx1"/>
              </a:fontRef>
            </p:style>
          </p:cxnSp>
        </p:grpSp>
      </p:grpSp>
      <p:sp>
        <p:nvSpPr>
          <p:cNvPr id="37" name="TextBox 4">
            <a:extLst>
              <a:ext uri="{FF2B5EF4-FFF2-40B4-BE49-F238E27FC236}">
                <a16:creationId xmlns:a16="http://schemas.microsoft.com/office/drawing/2014/main" id="{FAC8344B-09E0-BD4A-ADFB-4F1ADF648864}"/>
              </a:ext>
            </a:extLst>
          </p:cNvPr>
          <p:cNvSpPr txBox="1"/>
          <p:nvPr/>
        </p:nvSpPr>
        <p:spPr>
          <a:xfrm>
            <a:off x="15910262" y="5619989"/>
            <a:ext cx="1475622" cy="612562"/>
          </a:xfrm>
          <a:prstGeom prst="rect">
            <a:avLst/>
          </a:prstGeom>
        </p:spPr>
        <p:txBody>
          <a:bodyPr wrap="square" lIns="0" tIns="0" rIns="0" bIns="0" rtlCol="0" anchor="t">
            <a:spAutoFit/>
          </a:bodyPr>
          <a:lstStyle/>
          <a:p>
            <a:pPr algn="ctr">
              <a:lnSpc>
                <a:spcPts val="5086"/>
              </a:lnSpc>
            </a:pPr>
            <a:r>
              <a:rPr lang="en-US" sz="3633" dirty="0">
                <a:solidFill>
                  <a:srgbClr val="000000"/>
                </a:solidFill>
                <a:latin typeface="Open Sans Bold"/>
              </a:rPr>
              <a:t>David</a:t>
            </a:r>
          </a:p>
        </p:txBody>
      </p:sp>
      <p:sp>
        <p:nvSpPr>
          <p:cNvPr id="38" name="TextBox 9">
            <a:extLst>
              <a:ext uri="{FF2B5EF4-FFF2-40B4-BE49-F238E27FC236}">
                <a16:creationId xmlns:a16="http://schemas.microsoft.com/office/drawing/2014/main" id="{6E3FA971-792B-064C-B918-2701A7033F20}"/>
              </a:ext>
            </a:extLst>
          </p:cNvPr>
          <p:cNvSpPr txBox="1"/>
          <p:nvPr/>
        </p:nvSpPr>
        <p:spPr>
          <a:xfrm>
            <a:off x="12106710" y="7515884"/>
            <a:ext cx="1293565" cy="612562"/>
          </a:xfrm>
          <a:prstGeom prst="rect">
            <a:avLst/>
          </a:prstGeom>
        </p:spPr>
        <p:txBody>
          <a:bodyPr lIns="0" tIns="0" rIns="0" bIns="0" rtlCol="0" anchor="t">
            <a:spAutoFit/>
          </a:bodyPr>
          <a:lstStyle/>
          <a:p>
            <a:pPr algn="ctr">
              <a:lnSpc>
                <a:spcPts val="5086"/>
              </a:lnSpc>
            </a:pPr>
            <a:r>
              <a:rPr lang="en-US" sz="3633" dirty="0">
                <a:solidFill>
                  <a:srgbClr val="000000"/>
                </a:solidFill>
                <a:latin typeface="Open Sans Bold"/>
              </a:rPr>
              <a:t>Jill</a:t>
            </a:r>
          </a:p>
        </p:txBody>
      </p:sp>
      <p:sp>
        <p:nvSpPr>
          <p:cNvPr id="39" name="TextBox 4">
            <a:extLst>
              <a:ext uri="{FF2B5EF4-FFF2-40B4-BE49-F238E27FC236}">
                <a16:creationId xmlns:a16="http://schemas.microsoft.com/office/drawing/2014/main" id="{32CE42C8-2D75-264D-8D7B-1251A3DFE4C6}"/>
              </a:ext>
            </a:extLst>
          </p:cNvPr>
          <p:cNvSpPr txBox="1"/>
          <p:nvPr/>
        </p:nvSpPr>
        <p:spPr>
          <a:xfrm>
            <a:off x="12254728" y="3301011"/>
            <a:ext cx="1495633" cy="612562"/>
          </a:xfrm>
          <a:prstGeom prst="rect">
            <a:avLst/>
          </a:prstGeom>
        </p:spPr>
        <p:txBody>
          <a:bodyPr wrap="square" lIns="0" tIns="0" rIns="0" bIns="0" rtlCol="0" anchor="t">
            <a:spAutoFit/>
          </a:bodyPr>
          <a:lstStyle/>
          <a:p>
            <a:pPr algn="ctr">
              <a:lnSpc>
                <a:spcPts val="5086"/>
              </a:lnSpc>
            </a:pPr>
            <a:r>
              <a:rPr lang="en-US" sz="3633" dirty="0">
                <a:solidFill>
                  <a:srgbClr val="000000"/>
                </a:solidFill>
                <a:latin typeface="Open Sans Bold"/>
              </a:rPr>
              <a:t>Anna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606E574-43CB-45C9-9120-B7D5AEE7A932}"/>
              </a:ext>
            </a:extLst>
          </p:cNvPr>
          <p:cNvSpPr/>
          <p:nvPr/>
        </p:nvSpPr>
        <p:spPr>
          <a:xfrm>
            <a:off x="3810000" y="6184900"/>
            <a:ext cx="10591800" cy="3708699"/>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A0B2C5A-F404-419A-B9EF-97E7E159CCAD}"/>
              </a:ext>
            </a:extLst>
          </p:cNvPr>
          <p:cNvSpPr/>
          <p:nvPr/>
        </p:nvSpPr>
        <p:spPr>
          <a:xfrm>
            <a:off x="3962400" y="2171701"/>
            <a:ext cx="10287000" cy="3124200"/>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extBox 2"/>
          <p:cNvSpPr txBox="1"/>
          <p:nvPr/>
        </p:nvSpPr>
        <p:spPr>
          <a:xfrm>
            <a:off x="1028700" y="542290"/>
            <a:ext cx="4914900" cy="877570"/>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a:rPr>
              <a:t>Key Questions</a:t>
            </a:r>
          </a:p>
        </p:txBody>
      </p:sp>
      <p:sp>
        <p:nvSpPr>
          <p:cNvPr id="3" name="TextBox 3"/>
          <p:cNvSpPr txBox="1"/>
          <p:nvPr/>
        </p:nvSpPr>
        <p:spPr>
          <a:xfrm>
            <a:off x="4178920" y="2273300"/>
            <a:ext cx="9930161" cy="2823786"/>
          </a:xfrm>
          <a:prstGeom prst="rect">
            <a:avLst/>
          </a:prstGeom>
        </p:spPr>
        <p:txBody>
          <a:bodyPr lIns="0" tIns="0" rIns="0" bIns="0" rtlCol="0" anchor="t">
            <a:spAutoFit/>
          </a:bodyPr>
          <a:lstStyle/>
          <a:p>
            <a:pPr algn="ctr">
              <a:lnSpc>
                <a:spcPts val="5599"/>
              </a:lnSpc>
            </a:pPr>
            <a:r>
              <a:rPr lang="en-US" sz="3950" dirty="0">
                <a:solidFill>
                  <a:srgbClr val="000000"/>
                </a:solidFill>
                <a:latin typeface="Open Sans Light"/>
              </a:rPr>
              <a:t>How do you feel about the presence of the control </a:t>
            </a:r>
            <a:r>
              <a:rPr lang="en-US" sz="3950" dirty="0" err="1">
                <a:solidFill>
                  <a:srgbClr val="000000"/>
                </a:solidFill>
                <a:latin typeface="Open Sans Light"/>
              </a:rPr>
              <a:t>centre</a:t>
            </a:r>
            <a:r>
              <a:rPr lang="en-US" sz="3950" dirty="0">
                <a:solidFill>
                  <a:srgbClr val="000000"/>
                </a:solidFill>
                <a:latin typeface="Open Sans Light"/>
              </a:rPr>
              <a:t> in </a:t>
            </a:r>
            <a:r>
              <a:rPr lang="en-US" sz="3950" dirty="0" err="1">
                <a:solidFill>
                  <a:srgbClr val="000000"/>
                </a:solidFill>
                <a:latin typeface="Open Sans Light"/>
              </a:rPr>
              <a:t>Rugeley</a:t>
            </a:r>
            <a:r>
              <a:rPr lang="en-US" sz="3950" dirty="0">
                <a:solidFill>
                  <a:srgbClr val="000000"/>
                </a:solidFill>
                <a:latin typeface="Open Sans Light"/>
              </a:rPr>
              <a:t>? Would you feel comfortable allowing the </a:t>
            </a:r>
            <a:r>
              <a:rPr lang="en-US" sz="3950" dirty="0" err="1">
                <a:solidFill>
                  <a:srgbClr val="000000"/>
                </a:solidFill>
                <a:latin typeface="Open Sans Light"/>
              </a:rPr>
              <a:t>centre</a:t>
            </a:r>
            <a:r>
              <a:rPr lang="en-US" sz="3950" dirty="0">
                <a:solidFill>
                  <a:srgbClr val="000000"/>
                </a:solidFill>
                <a:latin typeface="Open Sans Light"/>
              </a:rPr>
              <a:t> to control the type of energy used (local vs grid)? </a:t>
            </a:r>
            <a:endParaRPr lang="en-US" sz="3999" dirty="0">
              <a:solidFill>
                <a:srgbClr val="000000"/>
              </a:solidFill>
              <a:latin typeface="Open Sans Light"/>
            </a:endParaRPr>
          </a:p>
        </p:txBody>
      </p:sp>
      <p:sp>
        <p:nvSpPr>
          <p:cNvPr id="4" name="TextBox 4"/>
          <p:cNvSpPr txBox="1"/>
          <p:nvPr/>
        </p:nvSpPr>
        <p:spPr>
          <a:xfrm>
            <a:off x="3962400" y="6601807"/>
            <a:ext cx="10287000" cy="2823786"/>
          </a:xfrm>
          <a:prstGeom prst="rect">
            <a:avLst/>
          </a:prstGeom>
        </p:spPr>
        <p:txBody>
          <a:bodyPr wrap="square" lIns="0" tIns="0" rIns="0" bIns="0" rtlCol="0" anchor="t">
            <a:spAutoFit/>
          </a:bodyPr>
          <a:lstStyle/>
          <a:p>
            <a:pPr algn="ctr">
              <a:lnSpc>
                <a:spcPts val="5599"/>
              </a:lnSpc>
            </a:pPr>
            <a:r>
              <a:rPr lang="en-US" sz="3950" dirty="0">
                <a:solidFill>
                  <a:srgbClr val="000000"/>
                </a:solidFill>
                <a:latin typeface="Open Sans Light"/>
              </a:rPr>
              <a:t>How would you feel about the system making sure his electric vehicle is charged up when he needs it using the cheapest electricity possible? </a:t>
            </a:r>
            <a:endParaRPr lang="en-US" sz="3999" dirty="0">
              <a:solidFill>
                <a:srgbClr val="000000"/>
              </a:solidFill>
              <a:latin typeface="Open Sans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397E0D2B-52A2-4FF5-A012-33587693C85F}"/>
              </a:ext>
            </a:extLst>
          </p:cNvPr>
          <p:cNvSpPr/>
          <p:nvPr/>
        </p:nvSpPr>
        <p:spPr>
          <a:xfrm>
            <a:off x="250903" y="3848100"/>
            <a:ext cx="4711391" cy="1981200"/>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6CC69986-A66A-487A-8AFD-1E51B272ECDC}"/>
              </a:ext>
            </a:extLst>
          </p:cNvPr>
          <p:cNvSpPr/>
          <p:nvPr/>
        </p:nvSpPr>
        <p:spPr>
          <a:xfrm>
            <a:off x="7237331" y="3848100"/>
            <a:ext cx="3813340" cy="2188891"/>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F5AE0D77-4EA5-44B9-AAB0-B08098069A95}"/>
              </a:ext>
            </a:extLst>
          </p:cNvPr>
          <p:cNvSpPr/>
          <p:nvPr/>
        </p:nvSpPr>
        <p:spPr>
          <a:xfrm>
            <a:off x="13379604" y="3558030"/>
            <a:ext cx="4711390" cy="2652270"/>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EF085AF7-12E2-4203-83DE-4890016232A9}"/>
              </a:ext>
            </a:extLst>
          </p:cNvPr>
          <p:cNvSpPr/>
          <p:nvPr/>
        </p:nvSpPr>
        <p:spPr>
          <a:xfrm>
            <a:off x="303118" y="115460"/>
            <a:ext cx="17681761" cy="2787056"/>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extBox 2"/>
          <p:cNvSpPr txBox="1"/>
          <p:nvPr/>
        </p:nvSpPr>
        <p:spPr>
          <a:xfrm>
            <a:off x="355336" y="244387"/>
            <a:ext cx="17399264" cy="2536913"/>
          </a:xfrm>
          <a:prstGeom prst="rect">
            <a:avLst/>
          </a:prstGeom>
        </p:spPr>
        <p:txBody>
          <a:bodyPr wrap="square" lIns="0" tIns="0" rIns="0" bIns="0" rtlCol="0" anchor="t">
            <a:spAutoFit/>
          </a:bodyPr>
          <a:lstStyle/>
          <a:p>
            <a:pPr algn="ctr">
              <a:lnSpc>
                <a:spcPts val="5039"/>
              </a:lnSpc>
            </a:pPr>
            <a:r>
              <a:rPr lang="en-US" sz="4000" dirty="0">
                <a:solidFill>
                  <a:srgbClr val="000000"/>
                </a:solidFill>
                <a:latin typeface="Open Sans Light"/>
              </a:rPr>
              <a:t>The costs for the whole process can be paid upfront, or the costs can be paid from the energy savings that would occur as part of a contract. The group learn that if more of their neighbours sign up to have improvements done at the same time, it would be cheaper for everyone.  </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89548" y="7519355"/>
            <a:ext cx="1308903" cy="270637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13063" y="7580621"/>
            <a:ext cx="1136679" cy="270637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7363" y="7519355"/>
            <a:ext cx="1177275" cy="2706379"/>
          </a:xfrm>
          <a:prstGeom prst="rect">
            <a:avLst/>
          </a:prstGeom>
        </p:spPr>
      </p:pic>
      <p:sp>
        <p:nvSpPr>
          <p:cNvPr id="6" name="TextBox 6"/>
          <p:cNvSpPr txBox="1"/>
          <p:nvPr/>
        </p:nvSpPr>
        <p:spPr>
          <a:xfrm>
            <a:off x="1728282" y="6292145"/>
            <a:ext cx="1395917" cy="571696"/>
          </a:xfrm>
          <a:prstGeom prst="rect">
            <a:avLst/>
          </a:prstGeom>
        </p:spPr>
        <p:txBody>
          <a:bodyPr wrap="square" lIns="0" tIns="0" rIns="0" bIns="0" rtlCol="0" anchor="t">
            <a:spAutoFit/>
          </a:bodyPr>
          <a:lstStyle/>
          <a:p>
            <a:pPr algn="ctr">
              <a:lnSpc>
                <a:spcPts val="4788"/>
              </a:lnSpc>
            </a:pPr>
            <a:r>
              <a:rPr lang="en-US" sz="3420" b="1" dirty="0">
                <a:solidFill>
                  <a:srgbClr val="000000"/>
                </a:solidFill>
                <a:latin typeface="Open Sans"/>
              </a:rPr>
              <a:t>David</a:t>
            </a:r>
          </a:p>
        </p:txBody>
      </p:sp>
      <p:sp>
        <p:nvSpPr>
          <p:cNvPr id="7" name="TextBox 7"/>
          <p:cNvSpPr txBox="1"/>
          <p:nvPr/>
        </p:nvSpPr>
        <p:spPr>
          <a:xfrm>
            <a:off x="8621675" y="6292145"/>
            <a:ext cx="1176776" cy="571696"/>
          </a:xfrm>
          <a:prstGeom prst="rect">
            <a:avLst/>
          </a:prstGeom>
        </p:spPr>
        <p:txBody>
          <a:bodyPr wrap="square" lIns="0" tIns="0" rIns="0" bIns="0" rtlCol="0" anchor="t">
            <a:spAutoFit/>
          </a:bodyPr>
          <a:lstStyle/>
          <a:p>
            <a:pPr algn="ctr">
              <a:lnSpc>
                <a:spcPts val="4788"/>
              </a:lnSpc>
            </a:pPr>
            <a:r>
              <a:rPr lang="en-US" sz="3420" b="1" dirty="0">
                <a:solidFill>
                  <a:srgbClr val="000000"/>
                </a:solidFill>
                <a:latin typeface="Open Sans"/>
              </a:rPr>
              <a:t>Anna</a:t>
            </a:r>
          </a:p>
        </p:txBody>
      </p:sp>
      <p:sp>
        <p:nvSpPr>
          <p:cNvPr id="8" name="TextBox 8"/>
          <p:cNvSpPr txBox="1"/>
          <p:nvPr/>
        </p:nvSpPr>
        <p:spPr>
          <a:xfrm>
            <a:off x="15392400" y="6292145"/>
            <a:ext cx="685799" cy="571696"/>
          </a:xfrm>
          <a:prstGeom prst="rect">
            <a:avLst/>
          </a:prstGeom>
        </p:spPr>
        <p:txBody>
          <a:bodyPr wrap="square" lIns="0" tIns="0" rIns="0" bIns="0" rtlCol="0" anchor="t">
            <a:spAutoFit/>
          </a:bodyPr>
          <a:lstStyle/>
          <a:p>
            <a:pPr algn="ctr">
              <a:lnSpc>
                <a:spcPts val="4788"/>
              </a:lnSpc>
            </a:pPr>
            <a:r>
              <a:rPr lang="en-US" sz="3420" b="1" dirty="0">
                <a:solidFill>
                  <a:srgbClr val="000000"/>
                </a:solidFill>
                <a:latin typeface="Open Sans"/>
              </a:rPr>
              <a:t>Jill</a:t>
            </a:r>
          </a:p>
        </p:txBody>
      </p:sp>
      <p:sp>
        <p:nvSpPr>
          <p:cNvPr id="9" name="TextBox 9"/>
          <p:cNvSpPr txBox="1"/>
          <p:nvPr/>
        </p:nvSpPr>
        <p:spPr>
          <a:xfrm>
            <a:off x="7237330" y="3956414"/>
            <a:ext cx="3813340" cy="1805302"/>
          </a:xfrm>
          <a:prstGeom prst="rect">
            <a:avLst/>
          </a:prstGeom>
        </p:spPr>
        <p:txBody>
          <a:bodyPr lIns="0" tIns="0" rIns="0" bIns="0" rtlCol="0" anchor="t">
            <a:spAutoFit/>
          </a:bodyPr>
          <a:lstStyle/>
          <a:p>
            <a:pPr algn="ctr">
              <a:lnSpc>
                <a:spcPts val="4759"/>
              </a:lnSpc>
            </a:pPr>
            <a:r>
              <a:rPr lang="en-US" sz="3399" b="1" dirty="0">
                <a:solidFill>
                  <a:srgbClr val="000000"/>
                </a:solidFill>
                <a:latin typeface="Open Sans Light"/>
              </a:rPr>
              <a:t>Anna</a:t>
            </a:r>
            <a:r>
              <a:rPr lang="en-US" sz="3399" dirty="0">
                <a:solidFill>
                  <a:srgbClr val="000000"/>
                </a:solidFill>
                <a:latin typeface="Open Sans Light"/>
              </a:rPr>
              <a:t> can afford to pay upfront and signs up. </a:t>
            </a:r>
          </a:p>
        </p:txBody>
      </p:sp>
      <p:sp>
        <p:nvSpPr>
          <p:cNvPr id="10" name="TextBox 10"/>
          <p:cNvSpPr txBox="1"/>
          <p:nvPr/>
        </p:nvSpPr>
        <p:spPr>
          <a:xfrm>
            <a:off x="13325707" y="3656376"/>
            <a:ext cx="4711390" cy="2419252"/>
          </a:xfrm>
          <a:prstGeom prst="rect">
            <a:avLst/>
          </a:prstGeom>
        </p:spPr>
        <p:txBody>
          <a:bodyPr lIns="0" tIns="0" rIns="0" bIns="0" rtlCol="0" anchor="t">
            <a:spAutoFit/>
          </a:bodyPr>
          <a:lstStyle/>
          <a:p>
            <a:pPr algn="ctr">
              <a:lnSpc>
                <a:spcPts val="4759"/>
              </a:lnSpc>
            </a:pPr>
            <a:r>
              <a:rPr lang="en-US" sz="3350">
                <a:solidFill>
                  <a:srgbClr val="000000"/>
                </a:solidFill>
                <a:latin typeface="Open Sans Light"/>
              </a:rPr>
              <a:t>Jill decides that the 'Smart' aspect is not for her, but is interested in a fabric retrofit. </a:t>
            </a:r>
            <a:endParaRPr lang="en-US" sz="3399" dirty="0">
              <a:solidFill>
                <a:srgbClr val="000000"/>
              </a:solidFill>
              <a:latin typeface="Open Sans Light"/>
            </a:endParaRPr>
          </a:p>
        </p:txBody>
      </p:sp>
      <p:sp>
        <p:nvSpPr>
          <p:cNvPr id="11" name="TextBox 11"/>
          <p:cNvSpPr txBox="1"/>
          <p:nvPr/>
        </p:nvSpPr>
        <p:spPr>
          <a:xfrm>
            <a:off x="359817" y="3936049"/>
            <a:ext cx="4390454" cy="1805302"/>
          </a:xfrm>
          <a:prstGeom prst="rect">
            <a:avLst/>
          </a:prstGeom>
        </p:spPr>
        <p:txBody>
          <a:bodyPr wrap="square" lIns="0" tIns="0" rIns="0" bIns="0" rtlCol="0" anchor="t">
            <a:spAutoFit/>
          </a:bodyPr>
          <a:lstStyle/>
          <a:p>
            <a:pPr algn="ctr">
              <a:lnSpc>
                <a:spcPts val="4759"/>
              </a:lnSpc>
            </a:pPr>
            <a:r>
              <a:rPr lang="en-US" sz="3399" b="1" dirty="0">
                <a:solidFill>
                  <a:srgbClr val="000000"/>
                </a:solidFill>
                <a:latin typeface="Open Sans Light"/>
              </a:rPr>
              <a:t>David </a:t>
            </a:r>
            <a:r>
              <a:rPr lang="en-US" sz="3399" dirty="0">
                <a:solidFill>
                  <a:srgbClr val="000000"/>
                </a:solidFill>
                <a:latin typeface="Open Sans Light"/>
              </a:rPr>
              <a:t>decides to talk to neighbours about signing up together.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76671" y="1298145"/>
            <a:ext cx="6670445" cy="9738221"/>
          </a:xfrm>
          <a:prstGeom prst="rect">
            <a:avLst/>
          </a:prstGeom>
        </p:spPr>
      </p:pic>
      <p:sp>
        <p:nvSpPr>
          <p:cNvPr id="3" name="TextBox 3"/>
          <p:cNvSpPr txBox="1"/>
          <p:nvPr/>
        </p:nvSpPr>
        <p:spPr>
          <a:xfrm>
            <a:off x="4989568" y="4265930"/>
            <a:ext cx="11047319" cy="1810367"/>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a:rPr>
              <a:t>Smart Home Energy Improvements Workshop</a:t>
            </a:r>
          </a:p>
        </p:txBody>
      </p:sp>
      <p:sp>
        <p:nvSpPr>
          <p:cNvPr id="4" name="AutoShape 4"/>
          <p:cNvSpPr/>
          <p:nvPr/>
        </p:nvSpPr>
        <p:spPr>
          <a:xfrm>
            <a:off x="4908532" y="5219700"/>
            <a:ext cx="10919510" cy="0"/>
          </a:xfrm>
          <a:prstGeom prst="line">
            <a:avLst/>
          </a:prstGeom>
          <a:ln w="47625" cap="rnd">
            <a:solidFill>
              <a:srgbClr val="000000"/>
            </a:solidFill>
            <a:prstDash val="solid"/>
            <a:headEnd type="none" w="sm" len="sm"/>
            <a:tailEnd type="none" w="sm" len="sm"/>
          </a:ln>
        </p:spPr>
      </p:sp>
      <p:grpSp>
        <p:nvGrpSpPr>
          <p:cNvPr id="5" name="Group 5"/>
          <p:cNvGrpSpPr/>
          <p:nvPr/>
        </p:nvGrpSpPr>
        <p:grpSpPr>
          <a:xfrm>
            <a:off x="14554200" y="7734300"/>
            <a:ext cx="3544093" cy="2325922"/>
            <a:chOff x="0" y="0"/>
            <a:chExt cx="4725458" cy="3101229"/>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1918771" cy="2806247"/>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1086" y="1272773"/>
              <a:ext cx="715636" cy="1046634"/>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01794" y="2185822"/>
              <a:ext cx="1353189" cy="850818"/>
            </a:xfrm>
            <a:prstGeom prst="rect">
              <a:avLst/>
            </a:prstGeom>
          </p:spPr>
        </p:pic>
        <p:sp>
          <p:nvSpPr>
            <p:cNvPr id="9" name="TextBox 9"/>
            <p:cNvSpPr txBox="1"/>
            <p:nvPr/>
          </p:nvSpPr>
          <p:spPr>
            <a:xfrm>
              <a:off x="1816722" y="836365"/>
              <a:ext cx="1654213" cy="879373"/>
            </a:xfrm>
            <a:prstGeom prst="rect">
              <a:avLst/>
            </a:prstGeom>
          </p:spPr>
          <p:txBody>
            <a:bodyPr lIns="0" tIns="0" rIns="0" bIns="0" rtlCol="0" anchor="t">
              <a:spAutoFit/>
            </a:bodyPr>
            <a:lstStyle/>
            <a:p>
              <a:pPr algn="ctr">
                <a:lnSpc>
                  <a:spcPts val="5605"/>
                </a:lnSpc>
              </a:pPr>
              <a:r>
                <a:rPr lang="en-US" sz="4003">
                  <a:solidFill>
                    <a:srgbClr val="38B6FF"/>
                  </a:solidFill>
                  <a:latin typeface="Open Sans Extra Bold"/>
                </a:rPr>
                <a:t>Z</a:t>
              </a:r>
              <a:r>
                <a:rPr lang="en-US" sz="4003">
                  <a:solidFill>
                    <a:srgbClr val="000000"/>
                  </a:solidFill>
                  <a:latin typeface="Open Sans Extra Bold"/>
                </a:rPr>
                <a:t>ero</a:t>
              </a:r>
            </a:p>
          </p:txBody>
        </p:sp>
        <p:sp>
          <p:nvSpPr>
            <p:cNvPr id="10" name="TextBox 10"/>
            <p:cNvSpPr txBox="1"/>
            <p:nvPr/>
          </p:nvSpPr>
          <p:spPr>
            <a:xfrm>
              <a:off x="1816722" y="1562584"/>
              <a:ext cx="2512968" cy="855124"/>
            </a:xfrm>
            <a:prstGeom prst="rect">
              <a:avLst/>
            </a:prstGeom>
          </p:spPr>
          <p:txBody>
            <a:bodyPr lIns="0" tIns="0" rIns="0" bIns="0" rtlCol="0" anchor="t">
              <a:spAutoFit/>
            </a:bodyPr>
            <a:lstStyle/>
            <a:p>
              <a:pPr algn="ctr">
                <a:lnSpc>
                  <a:spcPts val="5460"/>
                </a:lnSpc>
              </a:pPr>
              <a:r>
                <a:rPr lang="en-US" sz="3900">
                  <a:solidFill>
                    <a:srgbClr val="38B6FF"/>
                  </a:solidFill>
                  <a:latin typeface="Open Sans Extra Bold"/>
                </a:rPr>
                <a:t>C</a:t>
              </a:r>
              <a:r>
                <a:rPr lang="en-US" sz="3900">
                  <a:solidFill>
                    <a:srgbClr val="000000"/>
                  </a:solidFill>
                  <a:latin typeface="Open Sans Extra Bold"/>
                </a:rPr>
                <a:t>arbon</a:t>
              </a:r>
            </a:p>
          </p:txBody>
        </p:sp>
        <p:sp>
          <p:nvSpPr>
            <p:cNvPr id="11" name="TextBox 11"/>
            <p:cNvSpPr txBox="1"/>
            <p:nvPr/>
          </p:nvSpPr>
          <p:spPr>
            <a:xfrm>
              <a:off x="1722040" y="2221856"/>
              <a:ext cx="3003417" cy="879373"/>
            </a:xfrm>
            <a:prstGeom prst="rect">
              <a:avLst/>
            </a:prstGeom>
          </p:spPr>
          <p:txBody>
            <a:bodyPr lIns="0" tIns="0" rIns="0" bIns="0" rtlCol="0" anchor="t">
              <a:spAutoFit/>
            </a:bodyPr>
            <a:lstStyle/>
            <a:p>
              <a:pPr algn="ctr">
                <a:lnSpc>
                  <a:spcPts val="5605"/>
                </a:lnSpc>
              </a:pPr>
              <a:r>
                <a:rPr lang="en-US" sz="4003">
                  <a:solidFill>
                    <a:srgbClr val="38B6FF"/>
                  </a:solidFill>
                  <a:latin typeface="Open Sans Extra Bold"/>
                </a:rPr>
                <a:t>R</a:t>
              </a:r>
              <a:r>
                <a:rPr lang="en-US" sz="4003">
                  <a:solidFill>
                    <a:srgbClr val="000000"/>
                  </a:solidFill>
                  <a:latin typeface="Open Sans Extra Bold"/>
                </a:rPr>
                <a:t>ugeley</a:t>
              </a:r>
            </a:p>
          </p:txBody>
        </p:sp>
      </p:grpSp>
      <p:sp>
        <p:nvSpPr>
          <p:cNvPr id="12" name="TextBox 11">
            <a:extLst>
              <a:ext uri="{FF2B5EF4-FFF2-40B4-BE49-F238E27FC236}">
                <a16:creationId xmlns:a16="http://schemas.microsoft.com/office/drawing/2014/main" id="{31B36847-814E-CE43-B4EE-36CA53D8E299}"/>
              </a:ext>
            </a:extLst>
          </p:cNvPr>
          <p:cNvSpPr txBox="1"/>
          <p:nvPr/>
        </p:nvSpPr>
        <p:spPr>
          <a:xfrm>
            <a:off x="3093330" y="1134130"/>
            <a:ext cx="14133080" cy="1938992"/>
          </a:xfrm>
          <a:prstGeom prst="rect">
            <a:avLst/>
          </a:prstGeom>
          <a:noFill/>
        </p:spPr>
        <p:txBody>
          <a:bodyPr wrap="square" lIns="91440" tIns="45720" rIns="91440" bIns="45720" rtlCol="0" anchor="t">
            <a:spAutoFit/>
          </a:bodyPr>
          <a:lstStyle/>
          <a:p>
            <a:pPr algn="ctr"/>
            <a:r>
              <a:rPr lang="en-US" sz="6000" dirty="0"/>
              <a:t>How Could Home Improvements and Energy Technology Reduce my Energy Bills?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2D9CC6-94C9-43AB-910D-AFB2DA57EAEE}"/>
              </a:ext>
            </a:extLst>
          </p:cNvPr>
          <p:cNvSpPr/>
          <p:nvPr/>
        </p:nvSpPr>
        <p:spPr>
          <a:xfrm>
            <a:off x="4572000" y="7658100"/>
            <a:ext cx="9220200" cy="2086609"/>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5CD08DCE-2CD0-45EA-92D5-2D5D0E911145}"/>
              </a:ext>
            </a:extLst>
          </p:cNvPr>
          <p:cNvSpPr/>
          <p:nvPr/>
        </p:nvSpPr>
        <p:spPr>
          <a:xfrm>
            <a:off x="4289780" y="4564131"/>
            <a:ext cx="9807220" cy="2226589"/>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09C049C6-10C8-4F8B-A66E-5993D22215C0}"/>
              </a:ext>
            </a:extLst>
          </p:cNvPr>
          <p:cNvSpPr/>
          <p:nvPr/>
        </p:nvSpPr>
        <p:spPr>
          <a:xfrm>
            <a:off x="2522483" y="2372670"/>
            <a:ext cx="14605437" cy="1551630"/>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extBox 2"/>
          <p:cNvSpPr txBox="1"/>
          <p:nvPr/>
        </p:nvSpPr>
        <p:spPr>
          <a:xfrm>
            <a:off x="1028700" y="542290"/>
            <a:ext cx="4610100" cy="877570"/>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a:rPr>
              <a:t>Key Questions</a:t>
            </a:r>
          </a:p>
        </p:txBody>
      </p:sp>
      <p:sp>
        <p:nvSpPr>
          <p:cNvPr id="3" name="TextBox 3"/>
          <p:cNvSpPr txBox="1"/>
          <p:nvPr/>
        </p:nvSpPr>
        <p:spPr>
          <a:xfrm>
            <a:off x="2739665" y="2364461"/>
            <a:ext cx="14207860" cy="1387496"/>
          </a:xfrm>
          <a:prstGeom prst="rect">
            <a:avLst/>
          </a:prstGeom>
        </p:spPr>
        <p:txBody>
          <a:bodyPr wrap="square" lIns="0" tIns="0" rIns="0" bIns="0" rtlCol="0" anchor="t">
            <a:spAutoFit/>
          </a:bodyPr>
          <a:lstStyle/>
          <a:p>
            <a:pPr algn="ctr">
              <a:lnSpc>
                <a:spcPts val="5599"/>
              </a:lnSpc>
            </a:pPr>
            <a:r>
              <a:rPr lang="en-US" sz="3950" dirty="0">
                <a:solidFill>
                  <a:srgbClr val="000000"/>
                </a:solidFill>
                <a:latin typeface="Open Sans Light"/>
              </a:rPr>
              <a:t>Do you think you would be able to talk to your </a:t>
            </a:r>
            <a:r>
              <a:rPr lang="en-US" sz="3950" dirty="0" err="1">
                <a:solidFill>
                  <a:srgbClr val="000000"/>
                </a:solidFill>
                <a:latin typeface="Open Sans Light"/>
              </a:rPr>
              <a:t>neighbours</a:t>
            </a:r>
            <a:r>
              <a:rPr lang="en-US" sz="3950" dirty="0">
                <a:solidFill>
                  <a:srgbClr val="000000"/>
                </a:solidFill>
                <a:latin typeface="Open Sans Light"/>
              </a:rPr>
              <a:t> about signing up to a home energy improvement </a:t>
            </a:r>
            <a:r>
              <a:rPr lang="en-US" sz="3950" dirty="0" err="1">
                <a:solidFill>
                  <a:srgbClr val="000000"/>
                </a:solidFill>
                <a:latin typeface="Open Sans Light"/>
              </a:rPr>
              <a:t>programme</a:t>
            </a:r>
            <a:r>
              <a:rPr lang="en-US" sz="3950" dirty="0">
                <a:solidFill>
                  <a:srgbClr val="000000"/>
                </a:solidFill>
                <a:latin typeface="Open Sans Light"/>
              </a:rPr>
              <a:t>?</a:t>
            </a:r>
          </a:p>
        </p:txBody>
      </p:sp>
      <p:sp>
        <p:nvSpPr>
          <p:cNvPr id="4" name="TextBox 4"/>
          <p:cNvSpPr txBox="1"/>
          <p:nvPr/>
        </p:nvSpPr>
        <p:spPr>
          <a:xfrm>
            <a:off x="4289780" y="4701571"/>
            <a:ext cx="9708440" cy="2089150"/>
          </a:xfrm>
          <a:prstGeom prst="rect">
            <a:avLst/>
          </a:prstGeom>
        </p:spPr>
        <p:txBody>
          <a:bodyPr lIns="0" tIns="0" rIns="0" bIns="0" rtlCol="0" anchor="t">
            <a:spAutoFit/>
          </a:bodyPr>
          <a:lstStyle/>
          <a:p>
            <a:pPr algn="ctr">
              <a:lnSpc>
                <a:spcPts val="5599"/>
              </a:lnSpc>
            </a:pPr>
            <a:r>
              <a:rPr lang="en-US" sz="3999" dirty="0">
                <a:solidFill>
                  <a:srgbClr val="000000"/>
                </a:solidFill>
                <a:latin typeface="Open Sans Light"/>
              </a:rPr>
              <a:t>Who do you relate to the most (if anyone)? How convinced or interested are you in this process?</a:t>
            </a:r>
          </a:p>
        </p:txBody>
      </p:sp>
      <p:sp>
        <p:nvSpPr>
          <p:cNvPr id="5" name="TextBox 5"/>
          <p:cNvSpPr txBox="1"/>
          <p:nvPr/>
        </p:nvSpPr>
        <p:spPr>
          <a:xfrm>
            <a:off x="4289780" y="7874000"/>
            <a:ext cx="9708440" cy="1389163"/>
          </a:xfrm>
          <a:prstGeom prst="rect">
            <a:avLst/>
          </a:prstGeom>
        </p:spPr>
        <p:txBody>
          <a:bodyPr lIns="0" tIns="0" rIns="0" bIns="0" rtlCol="0" anchor="t">
            <a:spAutoFit/>
          </a:bodyPr>
          <a:lstStyle/>
          <a:p>
            <a:pPr algn="ctr">
              <a:lnSpc>
                <a:spcPts val="5599"/>
              </a:lnSpc>
            </a:pPr>
            <a:r>
              <a:rPr lang="en-US" sz="3999" dirty="0">
                <a:solidFill>
                  <a:srgbClr val="000000"/>
                </a:solidFill>
                <a:latin typeface="Open Sans Light"/>
              </a:rPr>
              <a:t>Do any of the improvements discussed seem more important than others?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50E8EA-23B4-F949-BCA0-120D38B2B2F4}"/>
              </a:ext>
            </a:extLst>
          </p:cNvPr>
          <p:cNvSpPr/>
          <p:nvPr/>
        </p:nvSpPr>
        <p:spPr>
          <a:xfrm>
            <a:off x="0" y="-21887"/>
            <a:ext cx="5881609" cy="10308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a:extLst>
              <a:ext uri="{FF2B5EF4-FFF2-40B4-BE49-F238E27FC236}">
                <a16:creationId xmlns:a16="http://schemas.microsoft.com/office/drawing/2014/main" id="{03B49AD9-08C9-704D-8048-8D0B0673A787}"/>
              </a:ext>
            </a:extLst>
          </p:cNvPr>
          <p:cNvSpPr/>
          <p:nvPr/>
        </p:nvSpPr>
        <p:spPr>
          <a:xfrm>
            <a:off x="5881609" y="-21887"/>
            <a:ext cx="6167140" cy="1034698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B8AB28-E8E4-1B4D-9091-7D3188649AA3}"/>
              </a:ext>
            </a:extLst>
          </p:cNvPr>
          <p:cNvSpPr/>
          <p:nvPr/>
        </p:nvSpPr>
        <p:spPr>
          <a:xfrm>
            <a:off x="12022170" y="-21887"/>
            <a:ext cx="6265831" cy="10310509"/>
          </a:xfrm>
          <a:prstGeom prst="rect">
            <a:avLst/>
          </a:prstGeom>
          <a:solidFill>
            <a:srgbClr val="4EE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EA1D899-6324-414B-8D95-9F76C00F5772}"/>
              </a:ext>
            </a:extLst>
          </p:cNvPr>
          <p:cNvSpPr txBox="1"/>
          <p:nvPr/>
        </p:nvSpPr>
        <p:spPr>
          <a:xfrm>
            <a:off x="594077" y="3467100"/>
            <a:ext cx="4267200" cy="2800767"/>
          </a:xfrm>
          <a:prstGeom prst="rect">
            <a:avLst/>
          </a:prstGeom>
          <a:solidFill>
            <a:srgbClr val="B7DEE8"/>
          </a:solidFill>
        </p:spPr>
        <p:txBody>
          <a:bodyPr wrap="square" rtlCol="0">
            <a:spAutoFit/>
          </a:bodyPr>
          <a:lstStyle/>
          <a:p>
            <a:pPr algn="ctr"/>
            <a:r>
              <a:rPr lang="en-US" sz="4400" dirty="0"/>
              <a:t>I am not interested in Smart Home Energy </a:t>
            </a:r>
          </a:p>
        </p:txBody>
      </p:sp>
      <p:sp>
        <p:nvSpPr>
          <p:cNvPr id="12" name="TextBox 11">
            <a:extLst>
              <a:ext uri="{FF2B5EF4-FFF2-40B4-BE49-F238E27FC236}">
                <a16:creationId xmlns:a16="http://schemas.microsoft.com/office/drawing/2014/main" id="{7455CF34-958E-684C-9A99-F5530B574A96}"/>
              </a:ext>
            </a:extLst>
          </p:cNvPr>
          <p:cNvSpPr txBox="1"/>
          <p:nvPr/>
        </p:nvSpPr>
        <p:spPr>
          <a:xfrm>
            <a:off x="13324335" y="3467100"/>
            <a:ext cx="3657600" cy="2800767"/>
          </a:xfrm>
          <a:prstGeom prst="rect">
            <a:avLst/>
          </a:prstGeom>
          <a:solidFill>
            <a:srgbClr val="B7DEE8"/>
          </a:solidFill>
        </p:spPr>
        <p:txBody>
          <a:bodyPr wrap="square" rtlCol="0">
            <a:spAutoFit/>
          </a:bodyPr>
          <a:lstStyle/>
          <a:p>
            <a:pPr algn="ctr"/>
            <a:r>
              <a:rPr lang="en-US" sz="4400" dirty="0"/>
              <a:t>I want Smart technology installed in my home ASAP</a:t>
            </a:r>
          </a:p>
        </p:txBody>
      </p:sp>
      <p:sp>
        <p:nvSpPr>
          <p:cNvPr id="15" name="TextBox 14">
            <a:extLst>
              <a:ext uri="{FF2B5EF4-FFF2-40B4-BE49-F238E27FC236}">
                <a16:creationId xmlns:a16="http://schemas.microsoft.com/office/drawing/2014/main" id="{F0963049-E5A1-5643-AEF7-68A66F37BC88}"/>
              </a:ext>
            </a:extLst>
          </p:cNvPr>
          <p:cNvSpPr txBox="1"/>
          <p:nvPr/>
        </p:nvSpPr>
        <p:spPr>
          <a:xfrm>
            <a:off x="7399805" y="3467100"/>
            <a:ext cx="2944039" cy="1446550"/>
          </a:xfrm>
          <a:prstGeom prst="rect">
            <a:avLst/>
          </a:prstGeom>
          <a:solidFill>
            <a:srgbClr val="B7DEE8"/>
          </a:solidFill>
        </p:spPr>
        <p:txBody>
          <a:bodyPr wrap="square" rtlCol="0">
            <a:spAutoFit/>
          </a:bodyPr>
          <a:lstStyle/>
          <a:p>
            <a:pPr algn="ctr"/>
            <a:r>
              <a:rPr lang="en-US" sz="4400" dirty="0"/>
              <a:t>I wouldn’t be against it</a:t>
            </a:r>
          </a:p>
        </p:txBody>
      </p:sp>
    </p:spTree>
    <p:extLst>
      <p:ext uri="{BB962C8B-B14F-4D97-AF65-F5344CB8AC3E}">
        <p14:creationId xmlns:p14="http://schemas.microsoft.com/office/powerpoint/2010/main" val="328274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5643781-643F-4495-A0DE-3806CF875D9F}"/>
              </a:ext>
            </a:extLst>
          </p:cNvPr>
          <p:cNvSpPr/>
          <p:nvPr/>
        </p:nvSpPr>
        <p:spPr>
          <a:xfrm>
            <a:off x="319087" y="4245857"/>
            <a:ext cx="17649825" cy="5448299"/>
          </a:xfrm>
          <a:prstGeom prst="round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97806" y="1028700"/>
            <a:ext cx="1161494" cy="1695672"/>
          </a:xfrm>
          <a:prstGeom prst="rect">
            <a:avLst/>
          </a:prstGeom>
        </p:spPr>
      </p:pic>
      <p:sp>
        <p:nvSpPr>
          <p:cNvPr id="3" name="TextBox 3"/>
          <p:cNvSpPr txBox="1"/>
          <p:nvPr/>
        </p:nvSpPr>
        <p:spPr>
          <a:xfrm>
            <a:off x="4419600" y="1846802"/>
            <a:ext cx="10034141" cy="877570"/>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Bold"/>
              </a:rPr>
              <a:t>The aim of this workshop...</a:t>
            </a:r>
          </a:p>
        </p:txBody>
      </p:sp>
      <p:sp>
        <p:nvSpPr>
          <p:cNvPr id="4" name="TextBox 4"/>
          <p:cNvSpPr txBox="1"/>
          <p:nvPr/>
        </p:nvSpPr>
        <p:spPr>
          <a:xfrm>
            <a:off x="0" y="4553385"/>
            <a:ext cx="17411700" cy="4260077"/>
          </a:xfrm>
          <a:prstGeom prst="rect">
            <a:avLst/>
          </a:prstGeom>
        </p:spPr>
        <p:txBody>
          <a:bodyPr wrap="square" lIns="0" tIns="0" rIns="0" bIns="0" rtlCol="0" anchor="t">
            <a:spAutoFit/>
          </a:bodyPr>
          <a:lstStyle/>
          <a:p>
            <a:pPr marL="862965" lvl="1" indent="-431165" algn="ctr">
              <a:lnSpc>
                <a:spcPts val="5599"/>
              </a:lnSpc>
              <a:buFont typeface="Arial"/>
              <a:buChar char="•"/>
            </a:pPr>
            <a:r>
              <a:rPr lang="en-US" sz="3950" dirty="0">
                <a:solidFill>
                  <a:srgbClr val="000000"/>
                </a:solidFill>
                <a:latin typeface="Open Sans Light"/>
              </a:rPr>
              <a:t>We would like to hear your thoughts on the possible approaches to addressing energy production and use in the home - these 'home improvements' are a major part of a ‘Smart Local Energy System’. </a:t>
            </a:r>
            <a:endParaRPr lang="en-US" dirty="0"/>
          </a:p>
          <a:p>
            <a:pPr marL="431165" lvl="1" algn="ctr">
              <a:lnSpc>
                <a:spcPts val="5599"/>
              </a:lnSpc>
            </a:pPr>
            <a:endParaRPr lang="en-US" sz="3999" dirty="0">
              <a:solidFill>
                <a:srgbClr val="000000"/>
              </a:solidFill>
              <a:latin typeface="Open Sans Light"/>
              <a:ea typeface="Open Sans Light"/>
              <a:cs typeface="Open Sans Light"/>
            </a:endParaRPr>
          </a:p>
          <a:p>
            <a:pPr marL="862965" lvl="1" indent="-431165" algn="ctr">
              <a:lnSpc>
                <a:spcPts val="5599"/>
              </a:lnSpc>
              <a:buFont typeface="Arial"/>
              <a:buChar char="•"/>
            </a:pPr>
            <a:r>
              <a:rPr lang="en-US" sz="3950" dirty="0">
                <a:solidFill>
                  <a:srgbClr val="000000"/>
                </a:solidFill>
                <a:latin typeface="Open Sans Light"/>
              </a:rPr>
              <a:t>We also want to answer any questions and generate discussion around 'smart home energy improvements'.</a:t>
            </a:r>
            <a:endParaRPr lang="en-US" sz="3950" dirty="0">
              <a:solidFill>
                <a:srgbClr val="000000"/>
              </a:solidFill>
              <a:latin typeface="Open Sans Light"/>
              <a:ea typeface="Open Sans Light"/>
              <a:cs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119A53-F984-DA4F-95F9-DBE6ED854BA4}"/>
              </a:ext>
            </a:extLst>
          </p:cNvPr>
          <p:cNvSpPr txBox="1"/>
          <p:nvPr/>
        </p:nvSpPr>
        <p:spPr>
          <a:xfrm>
            <a:off x="1981200" y="647700"/>
            <a:ext cx="14478000" cy="923330"/>
          </a:xfrm>
          <a:prstGeom prst="rect">
            <a:avLst/>
          </a:prstGeom>
          <a:noFill/>
        </p:spPr>
        <p:txBody>
          <a:bodyPr wrap="square" rtlCol="0">
            <a:spAutoFit/>
          </a:bodyPr>
          <a:lstStyle/>
          <a:p>
            <a:r>
              <a:rPr lang="en-US" sz="5400" dirty="0"/>
              <a:t>First of all … </a:t>
            </a:r>
          </a:p>
        </p:txBody>
      </p:sp>
      <p:sp>
        <p:nvSpPr>
          <p:cNvPr id="4" name="Rectangle: Rounded Corners 14">
            <a:extLst>
              <a:ext uri="{FF2B5EF4-FFF2-40B4-BE49-F238E27FC236}">
                <a16:creationId xmlns:a16="http://schemas.microsoft.com/office/drawing/2014/main" id="{BBD77D3F-A124-064C-90DA-EB063E46C0D2}"/>
              </a:ext>
            </a:extLst>
          </p:cNvPr>
          <p:cNvSpPr/>
          <p:nvPr/>
        </p:nvSpPr>
        <p:spPr>
          <a:xfrm>
            <a:off x="2971800" y="3771900"/>
            <a:ext cx="11823700" cy="2819400"/>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CB610A8-EBB9-0B4A-AC86-0ED7C8A45318}"/>
              </a:ext>
            </a:extLst>
          </p:cNvPr>
          <p:cNvSpPr txBox="1"/>
          <p:nvPr/>
        </p:nvSpPr>
        <p:spPr>
          <a:xfrm>
            <a:off x="3492500" y="4266337"/>
            <a:ext cx="11303000" cy="1754326"/>
          </a:xfrm>
          <a:prstGeom prst="rect">
            <a:avLst/>
          </a:prstGeom>
          <a:noFill/>
        </p:spPr>
        <p:txBody>
          <a:bodyPr wrap="square" rtlCol="0">
            <a:spAutoFit/>
          </a:bodyPr>
          <a:lstStyle/>
          <a:p>
            <a:r>
              <a:rPr lang="en-US" sz="5400" dirty="0"/>
              <a:t>What words come to mind when you hear the word ‘Retrofit’?</a:t>
            </a:r>
          </a:p>
        </p:txBody>
      </p:sp>
    </p:spTree>
    <p:extLst>
      <p:ext uri="{BB962C8B-B14F-4D97-AF65-F5344CB8AC3E}">
        <p14:creationId xmlns:p14="http://schemas.microsoft.com/office/powerpoint/2010/main" val="2635260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119A53-F984-DA4F-95F9-DBE6ED854BA4}"/>
              </a:ext>
            </a:extLst>
          </p:cNvPr>
          <p:cNvSpPr txBox="1"/>
          <p:nvPr/>
        </p:nvSpPr>
        <p:spPr>
          <a:xfrm>
            <a:off x="1981200" y="647700"/>
            <a:ext cx="14478000" cy="923330"/>
          </a:xfrm>
          <a:prstGeom prst="rect">
            <a:avLst/>
          </a:prstGeom>
          <a:noFill/>
        </p:spPr>
        <p:txBody>
          <a:bodyPr wrap="square" rtlCol="0">
            <a:spAutoFit/>
          </a:bodyPr>
          <a:lstStyle/>
          <a:p>
            <a:r>
              <a:rPr lang="en-US" sz="5400" dirty="0"/>
              <a:t>And next … </a:t>
            </a:r>
          </a:p>
        </p:txBody>
      </p:sp>
      <p:sp>
        <p:nvSpPr>
          <p:cNvPr id="4" name="Rectangle: Rounded Corners 14">
            <a:extLst>
              <a:ext uri="{FF2B5EF4-FFF2-40B4-BE49-F238E27FC236}">
                <a16:creationId xmlns:a16="http://schemas.microsoft.com/office/drawing/2014/main" id="{BBD77D3F-A124-064C-90DA-EB063E46C0D2}"/>
              </a:ext>
            </a:extLst>
          </p:cNvPr>
          <p:cNvSpPr/>
          <p:nvPr/>
        </p:nvSpPr>
        <p:spPr>
          <a:xfrm>
            <a:off x="2971800" y="3771900"/>
            <a:ext cx="11823700" cy="2819400"/>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CB610A8-EBB9-0B4A-AC86-0ED7C8A45318}"/>
              </a:ext>
            </a:extLst>
          </p:cNvPr>
          <p:cNvSpPr txBox="1"/>
          <p:nvPr/>
        </p:nvSpPr>
        <p:spPr>
          <a:xfrm>
            <a:off x="3492500" y="4266337"/>
            <a:ext cx="11303000" cy="1754326"/>
          </a:xfrm>
          <a:prstGeom prst="rect">
            <a:avLst/>
          </a:prstGeom>
          <a:noFill/>
        </p:spPr>
        <p:txBody>
          <a:bodyPr wrap="square" lIns="91440" tIns="45720" rIns="91440" bIns="45720" rtlCol="0" anchor="t">
            <a:spAutoFit/>
          </a:bodyPr>
          <a:lstStyle/>
          <a:p>
            <a:r>
              <a:rPr lang="en-US" sz="5400" dirty="0"/>
              <a:t>What words come to mind when you hear ‘Smart Home Energy</a:t>
            </a:r>
            <a:r>
              <a:rPr lang="en-US" sz="5400"/>
              <a:t> System</a:t>
            </a:r>
            <a:r>
              <a:rPr lang="en-US" sz="5400" dirty="0"/>
              <a:t>’?</a:t>
            </a:r>
          </a:p>
        </p:txBody>
      </p:sp>
    </p:spTree>
    <p:extLst>
      <p:ext uri="{BB962C8B-B14F-4D97-AF65-F5344CB8AC3E}">
        <p14:creationId xmlns:p14="http://schemas.microsoft.com/office/powerpoint/2010/main" val="111567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84EBF40-6598-4DC0-8500-7B50E1393949}"/>
              </a:ext>
            </a:extLst>
          </p:cNvPr>
          <p:cNvSpPr/>
          <p:nvPr/>
        </p:nvSpPr>
        <p:spPr>
          <a:xfrm>
            <a:off x="5791201" y="459966"/>
            <a:ext cx="6694194" cy="1102133"/>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495327" y="4829470"/>
            <a:ext cx="1990067" cy="411480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98692" y="4829470"/>
            <a:ext cx="1728216" cy="4114800"/>
          </a:xfrm>
          <a:prstGeom prst="rect">
            <a:avLst/>
          </a:prstGeom>
        </p:spPr>
      </p:pic>
      <p:pic>
        <p:nvPicPr>
          <p:cNvPr id="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63917" y="4829470"/>
            <a:ext cx="1789938" cy="4114800"/>
          </a:xfrm>
          <a:prstGeom prst="rect">
            <a:avLst/>
          </a:prstGeom>
        </p:spPr>
      </p:pic>
      <p:sp>
        <p:nvSpPr>
          <p:cNvPr id="5" name="TextBox 5"/>
          <p:cNvSpPr txBox="1"/>
          <p:nvPr/>
        </p:nvSpPr>
        <p:spPr>
          <a:xfrm>
            <a:off x="1650555" y="3135928"/>
            <a:ext cx="2216661" cy="877570"/>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Bold"/>
              </a:rPr>
              <a:t>David</a:t>
            </a:r>
          </a:p>
        </p:txBody>
      </p:sp>
      <p:sp>
        <p:nvSpPr>
          <p:cNvPr id="6" name="TextBox 6"/>
          <p:cNvSpPr txBox="1"/>
          <p:nvPr/>
        </p:nvSpPr>
        <p:spPr>
          <a:xfrm>
            <a:off x="10363200" y="3135928"/>
            <a:ext cx="1990067" cy="877570"/>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Bold"/>
              </a:rPr>
              <a:t>Anna</a:t>
            </a:r>
          </a:p>
        </p:txBody>
      </p:sp>
      <p:sp>
        <p:nvSpPr>
          <p:cNvPr id="7" name="TextBox 7"/>
          <p:cNvSpPr txBox="1"/>
          <p:nvPr/>
        </p:nvSpPr>
        <p:spPr>
          <a:xfrm>
            <a:off x="6615075" y="3135928"/>
            <a:ext cx="1095449" cy="877570"/>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Bold"/>
              </a:rPr>
              <a:t>Jill</a:t>
            </a:r>
          </a:p>
        </p:txBody>
      </p:sp>
      <p:sp>
        <p:nvSpPr>
          <p:cNvPr id="8" name="TextBox 8"/>
          <p:cNvSpPr txBox="1"/>
          <p:nvPr/>
        </p:nvSpPr>
        <p:spPr>
          <a:xfrm>
            <a:off x="5638800" y="465160"/>
            <a:ext cx="7010400" cy="877570"/>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a:rPr>
              <a:t>Meet the characters</a:t>
            </a:r>
          </a:p>
        </p:txBody>
      </p:sp>
      <p:sp>
        <p:nvSpPr>
          <p:cNvPr id="9" name="TextBox 6">
            <a:extLst>
              <a:ext uri="{FF2B5EF4-FFF2-40B4-BE49-F238E27FC236}">
                <a16:creationId xmlns:a16="http://schemas.microsoft.com/office/drawing/2014/main" id="{B09EB0C0-3E17-44D7-8A37-C46B1F9C7D4A}"/>
              </a:ext>
            </a:extLst>
          </p:cNvPr>
          <p:cNvSpPr txBox="1"/>
          <p:nvPr/>
        </p:nvSpPr>
        <p:spPr>
          <a:xfrm>
            <a:off x="14859000" y="3145752"/>
            <a:ext cx="1990067" cy="877570"/>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Bold"/>
              </a:rPr>
              <a:t>You</a:t>
            </a:r>
          </a:p>
        </p:txBody>
      </p:sp>
      <p:pic>
        <p:nvPicPr>
          <p:cNvPr id="13" name="Graphic 12" descr="Group with solid fill">
            <a:extLst>
              <a:ext uri="{FF2B5EF4-FFF2-40B4-BE49-F238E27FC236}">
                <a16:creationId xmlns:a16="http://schemas.microsoft.com/office/drawing/2014/main" id="{B6BFC3C0-F424-405D-98C4-9897363A73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030200" y="4023322"/>
            <a:ext cx="5271655" cy="58037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50E8EA-23B4-F949-BCA0-120D38B2B2F4}"/>
              </a:ext>
            </a:extLst>
          </p:cNvPr>
          <p:cNvSpPr/>
          <p:nvPr/>
        </p:nvSpPr>
        <p:spPr>
          <a:xfrm>
            <a:off x="0" y="-21887"/>
            <a:ext cx="5881609" cy="103088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a:extLst>
              <a:ext uri="{FF2B5EF4-FFF2-40B4-BE49-F238E27FC236}">
                <a16:creationId xmlns:a16="http://schemas.microsoft.com/office/drawing/2014/main" id="{03B49AD9-08C9-704D-8048-8D0B0673A787}"/>
              </a:ext>
            </a:extLst>
          </p:cNvPr>
          <p:cNvSpPr/>
          <p:nvPr/>
        </p:nvSpPr>
        <p:spPr>
          <a:xfrm>
            <a:off x="5881609" y="-21887"/>
            <a:ext cx="6167140" cy="1034698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B8AB28-E8E4-1B4D-9091-7D3188649AA3}"/>
              </a:ext>
            </a:extLst>
          </p:cNvPr>
          <p:cNvSpPr/>
          <p:nvPr/>
        </p:nvSpPr>
        <p:spPr>
          <a:xfrm>
            <a:off x="12022170" y="-21887"/>
            <a:ext cx="6265831" cy="10310509"/>
          </a:xfrm>
          <a:prstGeom prst="rect">
            <a:avLst/>
          </a:prstGeom>
          <a:solidFill>
            <a:srgbClr val="4EE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EA1D899-6324-414B-8D95-9F76C00F5772}"/>
              </a:ext>
            </a:extLst>
          </p:cNvPr>
          <p:cNvSpPr txBox="1"/>
          <p:nvPr/>
        </p:nvSpPr>
        <p:spPr>
          <a:xfrm>
            <a:off x="594077" y="3467100"/>
            <a:ext cx="4267200" cy="2800767"/>
          </a:xfrm>
          <a:prstGeom prst="rect">
            <a:avLst/>
          </a:prstGeom>
          <a:solidFill>
            <a:srgbClr val="B7DEE8"/>
          </a:solidFill>
        </p:spPr>
        <p:txBody>
          <a:bodyPr wrap="square" rtlCol="0">
            <a:spAutoFit/>
          </a:bodyPr>
          <a:lstStyle/>
          <a:p>
            <a:pPr algn="ctr"/>
            <a:r>
              <a:rPr lang="en-US" sz="4400" dirty="0"/>
              <a:t>I am not interested in Smart Home Energy </a:t>
            </a:r>
          </a:p>
        </p:txBody>
      </p:sp>
      <p:sp>
        <p:nvSpPr>
          <p:cNvPr id="12" name="TextBox 11">
            <a:extLst>
              <a:ext uri="{FF2B5EF4-FFF2-40B4-BE49-F238E27FC236}">
                <a16:creationId xmlns:a16="http://schemas.microsoft.com/office/drawing/2014/main" id="{7455CF34-958E-684C-9A99-F5530B574A96}"/>
              </a:ext>
            </a:extLst>
          </p:cNvPr>
          <p:cNvSpPr txBox="1"/>
          <p:nvPr/>
        </p:nvSpPr>
        <p:spPr>
          <a:xfrm>
            <a:off x="13324335" y="3467100"/>
            <a:ext cx="3657600" cy="2800767"/>
          </a:xfrm>
          <a:prstGeom prst="rect">
            <a:avLst/>
          </a:prstGeom>
          <a:solidFill>
            <a:srgbClr val="B7DEE8"/>
          </a:solidFill>
        </p:spPr>
        <p:txBody>
          <a:bodyPr wrap="square" rtlCol="0">
            <a:spAutoFit/>
          </a:bodyPr>
          <a:lstStyle/>
          <a:p>
            <a:pPr algn="ctr"/>
            <a:r>
              <a:rPr lang="en-US" sz="4400" dirty="0"/>
              <a:t>I want Smart technology installed in my home ASAP</a:t>
            </a:r>
          </a:p>
        </p:txBody>
      </p:sp>
      <p:sp>
        <p:nvSpPr>
          <p:cNvPr id="15" name="TextBox 14">
            <a:extLst>
              <a:ext uri="{FF2B5EF4-FFF2-40B4-BE49-F238E27FC236}">
                <a16:creationId xmlns:a16="http://schemas.microsoft.com/office/drawing/2014/main" id="{F0963049-E5A1-5643-AEF7-68A66F37BC88}"/>
              </a:ext>
            </a:extLst>
          </p:cNvPr>
          <p:cNvSpPr txBox="1"/>
          <p:nvPr/>
        </p:nvSpPr>
        <p:spPr>
          <a:xfrm>
            <a:off x="7399805" y="3467100"/>
            <a:ext cx="2944039" cy="1446550"/>
          </a:xfrm>
          <a:prstGeom prst="rect">
            <a:avLst/>
          </a:prstGeom>
          <a:solidFill>
            <a:srgbClr val="B7DEE8"/>
          </a:solidFill>
        </p:spPr>
        <p:txBody>
          <a:bodyPr wrap="square" rtlCol="0">
            <a:spAutoFit/>
          </a:bodyPr>
          <a:lstStyle/>
          <a:p>
            <a:pPr algn="ctr"/>
            <a:r>
              <a:rPr lang="en-US" sz="4400" dirty="0"/>
              <a:t>I wouldn’t be against it</a:t>
            </a:r>
          </a:p>
        </p:txBody>
      </p:sp>
    </p:spTree>
    <p:extLst>
      <p:ext uri="{BB962C8B-B14F-4D97-AF65-F5344CB8AC3E}">
        <p14:creationId xmlns:p14="http://schemas.microsoft.com/office/powerpoint/2010/main" val="269496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F1A2CC2C-29F1-441F-B16C-EDFA589C7993}"/>
              </a:ext>
            </a:extLst>
          </p:cNvPr>
          <p:cNvSpPr/>
          <p:nvPr/>
        </p:nvSpPr>
        <p:spPr>
          <a:xfrm>
            <a:off x="457200" y="303828"/>
            <a:ext cx="17621117" cy="5862107"/>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91432" y="6920216"/>
            <a:ext cx="1390518" cy="28751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5977" y="7321688"/>
            <a:ext cx="1207555" cy="2875131"/>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248" y="7359067"/>
            <a:ext cx="1250682" cy="2875131"/>
          </a:xfrm>
          <a:prstGeom prst="rect">
            <a:avLst/>
          </a:prstGeom>
        </p:spPr>
      </p:pic>
      <p:grpSp>
        <p:nvGrpSpPr>
          <p:cNvPr id="5" name="Group 5"/>
          <p:cNvGrpSpPr/>
          <p:nvPr/>
        </p:nvGrpSpPr>
        <p:grpSpPr>
          <a:xfrm>
            <a:off x="3670489" y="6596895"/>
            <a:ext cx="5016311" cy="3321291"/>
            <a:chOff x="0" y="0"/>
            <a:chExt cx="2044822" cy="1841744"/>
          </a:xfrm>
          <a:solidFill>
            <a:srgbClr val="B7DEE8"/>
          </a:solidFill>
        </p:grpSpPr>
        <p:sp>
          <p:nvSpPr>
            <p:cNvPr id="6" name="Freeform 6"/>
            <p:cNvSpPr/>
            <p:nvPr/>
          </p:nvSpPr>
          <p:spPr>
            <a:xfrm>
              <a:off x="0" y="0"/>
              <a:ext cx="2044822" cy="1841744"/>
            </a:xfrm>
            <a:custGeom>
              <a:avLst/>
              <a:gdLst/>
              <a:ahLst/>
              <a:cxnLst/>
              <a:rect l="l" t="t" r="r" b="b"/>
              <a:pathLst>
                <a:path w="2044822" h="1841744">
                  <a:moveTo>
                    <a:pt x="0" y="0"/>
                  </a:moveTo>
                  <a:lnTo>
                    <a:pt x="2044822" y="0"/>
                  </a:lnTo>
                  <a:lnTo>
                    <a:pt x="2044822" y="1841744"/>
                  </a:lnTo>
                  <a:lnTo>
                    <a:pt x="0" y="1841744"/>
                  </a:lnTo>
                  <a:close/>
                </a:path>
              </a:pathLst>
            </a:custGeom>
            <a:grpFill/>
          </p:spPr>
        </p:sp>
      </p:grpSp>
      <p:sp>
        <p:nvSpPr>
          <p:cNvPr id="7" name="TextBox 7"/>
          <p:cNvSpPr txBox="1"/>
          <p:nvPr/>
        </p:nvSpPr>
        <p:spPr>
          <a:xfrm>
            <a:off x="551795" y="368816"/>
            <a:ext cx="17185725" cy="5745291"/>
          </a:xfrm>
          <a:prstGeom prst="rect">
            <a:avLst/>
          </a:prstGeom>
          <a:noFill/>
        </p:spPr>
        <p:txBody>
          <a:bodyPr wrap="square" lIns="0" tIns="0" rIns="0" bIns="0" rtlCol="0" anchor="t">
            <a:spAutoFit/>
          </a:bodyPr>
          <a:lstStyle/>
          <a:p>
            <a:pPr algn="ctr">
              <a:lnSpc>
                <a:spcPts val="5039"/>
              </a:lnSpc>
            </a:pPr>
            <a:r>
              <a:rPr lang="en-US" sz="4000" dirty="0">
                <a:solidFill>
                  <a:srgbClr val="000000"/>
                </a:solidFill>
                <a:latin typeface="Open Sans"/>
                <a:ea typeface="Open Sans"/>
                <a:cs typeface="Open Sans"/>
              </a:rPr>
              <a:t>The group, sign up to a 'Home Energy Improvement </a:t>
            </a:r>
            <a:r>
              <a:rPr lang="en-US" sz="4000" dirty="0" err="1">
                <a:solidFill>
                  <a:srgbClr val="000000"/>
                </a:solidFill>
                <a:latin typeface="Open Sans"/>
                <a:ea typeface="Open Sans"/>
                <a:cs typeface="Open Sans"/>
              </a:rPr>
              <a:t>Programme</a:t>
            </a:r>
            <a:r>
              <a:rPr lang="en-US" sz="4000" dirty="0">
                <a:solidFill>
                  <a:srgbClr val="000000"/>
                </a:solidFill>
                <a:latin typeface="Open Sans"/>
                <a:ea typeface="Open Sans"/>
                <a:cs typeface="Open Sans"/>
              </a:rPr>
              <a:t>' and their houses are inspected by trained professionals. Each member of the group (and you!) are given a document showing the improvements that could be made in their home. Improvements could include: </a:t>
            </a:r>
            <a:endParaRPr lang="en-US" dirty="0">
              <a:solidFill>
                <a:srgbClr val="000000"/>
              </a:solidFill>
              <a:latin typeface="Calibri"/>
              <a:ea typeface="Open Sans"/>
              <a:cs typeface="Calibri"/>
            </a:endParaRPr>
          </a:p>
          <a:p>
            <a:pPr algn="ctr">
              <a:lnSpc>
                <a:spcPts val="5039"/>
              </a:lnSpc>
            </a:pPr>
            <a:r>
              <a:rPr lang="en-US" sz="4000" dirty="0">
                <a:solidFill>
                  <a:srgbClr val="000000"/>
                </a:solidFill>
                <a:latin typeface="Open Sans"/>
                <a:ea typeface="Open Sans"/>
                <a:cs typeface="Open Sans"/>
              </a:rPr>
              <a:t>1) </a:t>
            </a:r>
            <a:r>
              <a:rPr lang="en-US" sz="4000" b="1" dirty="0">
                <a:solidFill>
                  <a:srgbClr val="000000"/>
                </a:solidFill>
                <a:latin typeface="Open Sans"/>
                <a:ea typeface="Open Sans"/>
                <a:cs typeface="Open Sans"/>
              </a:rPr>
              <a:t>‘Fabric</a:t>
            </a:r>
            <a:r>
              <a:rPr lang="en-US" sz="4000" dirty="0">
                <a:solidFill>
                  <a:srgbClr val="000000"/>
                </a:solidFill>
                <a:latin typeface="Open Sans"/>
                <a:ea typeface="Open Sans"/>
                <a:cs typeface="Open Sans"/>
              </a:rPr>
              <a:t>’ side, i.e. insulation, double glazing, and draft proofing. </a:t>
            </a:r>
            <a:endParaRPr lang="en-US" dirty="0">
              <a:solidFill>
                <a:srgbClr val="000000"/>
              </a:solidFill>
              <a:latin typeface="Calibri"/>
              <a:ea typeface="Open Sans"/>
              <a:cs typeface="Calibri"/>
            </a:endParaRPr>
          </a:p>
          <a:p>
            <a:pPr algn="ctr">
              <a:lnSpc>
                <a:spcPts val="5039"/>
              </a:lnSpc>
            </a:pPr>
            <a:r>
              <a:rPr lang="en-US" sz="4000" dirty="0">
                <a:solidFill>
                  <a:srgbClr val="000000"/>
                </a:solidFill>
                <a:latin typeface="Open Sans"/>
                <a:ea typeface="Open Sans"/>
                <a:cs typeface="Open Sans"/>
              </a:rPr>
              <a:t>2) </a:t>
            </a:r>
            <a:r>
              <a:rPr lang="en-US" sz="4000" b="1" dirty="0">
                <a:solidFill>
                  <a:srgbClr val="000000"/>
                </a:solidFill>
                <a:latin typeface="Open Sans"/>
                <a:ea typeface="Open Sans"/>
                <a:cs typeface="Open Sans"/>
              </a:rPr>
              <a:t>Energy technology </a:t>
            </a:r>
            <a:r>
              <a:rPr lang="en-US" sz="4000" dirty="0">
                <a:solidFill>
                  <a:srgbClr val="000000"/>
                </a:solidFill>
                <a:latin typeface="Open Sans"/>
                <a:ea typeface="Open Sans"/>
                <a:cs typeface="Open Sans"/>
              </a:rPr>
              <a:t>to produce and store energy e.g. solar panels/batteries. </a:t>
            </a:r>
            <a:endParaRPr lang="en-US" dirty="0">
              <a:solidFill>
                <a:srgbClr val="000000"/>
              </a:solidFill>
              <a:latin typeface="Calibri"/>
              <a:ea typeface="Open Sans"/>
              <a:cs typeface="Calibri"/>
            </a:endParaRPr>
          </a:p>
          <a:p>
            <a:pPr algn="ctr">
              <a:lnSpc>
                <a:spcPts val="5039"/>
              </a:lnSpc>
            </a:pPr>
            <a:r>
              <a:rPr lang="en-US" sz="4000" dirty="0">
                <a:solidFill>
                  <a:srgbClr val="000000"/>
                </a:solidFill>
                <a:latin typeface="Open Sans"/>
                <a:ea typeface="Open Sans"/>
                <a:cs typeface="Open Sans"/>
              </a:rPr>
              <a:t>3) </a:t>
            </a:r>
            <a:r>
              <a:rPr lang="en-US" sz="4000" b="1" dirty="0">
                <a:solidFill>
                  <a:srgbClr val="000000"/>
                </a:solidFill>
                <a:latin typeface="Open Sans"/>
                <a:ea typeface="Open Sans"/>
                <a:cs typeface="Open Sans"/>
              </a:rPr>
              <a:t>A home energy management system</a:t>
            </a:r>
            <a:r>
              <a:rPr lang="en-US" sz="4000" dirty="0">
                <a:solidFill>
                  <a:srgbClr val="000000"/>
                </a:solidFill>
                <a:latin typeface="Open Sans"/>
                <a:ea typeface="Open Sans"/>
                <a:cs typeface="Open Sans"/>
              </a:rPr>
              <a:t>, including energy monitoring and smart controls.</a:t>
            </a:r>
            <a:endParaRPr lang="en-US" dirty="0">
              <a:cs typeface="Calibri"/>
            </a:endParaRPr>
          </a:p>
        </p:txBody>
      </p:sp>
      <p:sp>
        <p:nvSpPr>
          <p:cNvPr id="8" name="TextBox 8"/>
          <p:cNvSpPr txBox="1"/>
          <p:nvPr/>
        </p:nvSpPr>
        <p:spPr>
          <a:xfrm>
            <a:off x="0" y="6528090"/>
            <a:ext cx="1664752" cy="612562"/>
          </a:xfrm>
          <a:prstGeom prst="rect">
            <a:avLst/>
          </a:prstGeom>
        </p:spPr>
        <p:txBody>
          <a:bodyPr wrap="square" lIns="0" tIns="0" rIns="0" bIns="0" rtlCol="0" anchor="t">
            <a:spAutoFit/>
          </a:bodyPr>
          <a:lstStyle/>
          <a:p>
            <a:pPr algn="ctr">
              <a:lnSpc>
                <a:spcPts val="5086"/>
              </a:lnSpc>
            </a:pPr>
            <a:r>
              <a:rPr lang="en-US" sz="3633" dirty="0">
                <a:solidFill>
                  <a:srgbClr val="000000"/>
                </a:solidFill>
                <a:latin typeface="Open Sans Bold"/>
              </a:rPr>
              <a:t>David</a:t>
            </a:r>
          </a:p>
        </p:txBody>
      </p:sp>
      <p:sp>
        <p:nvSpPr>
          <p:cNvPr id="9" name="TextBox 9"/>
          <p:cNvSpPr txBox="1"/>
          <p:nvPr/>
        </p:nvSpPr>
        <p:spPr>
          <a:xfrm>
            <a:off x="16687799" y="6170663"/>
            <a:ext cx="1390518" cy="612562"/>
          </a:xfrm>
          <a:prstGeom prst="rect">
            <a:avLst/>
          </a:prstGeom>
        </p:spPr>
        <p:txBody>
          <a:bodyPr wrap="square" lIns="0" tIns="0" rIns="0" bIns="0" rtlCol="0" anchor="t">
            <a:spAutoFit/>
          </a:bodyPr>
          <a:lstStyle/>
          <a:p>
            <a:pPr algn="ctr">
              <a:lnSpc>
                <a:spcPts val="5086"/>
              </a:lnSpc>
            </a:pPr>
            <a:r>
              <a:rPr lang="en-US" sz="3633" dirty="0">
                <a:solidFill>
                  <a:srgbClr val="000000"/>
                </a:solidFill>
                <a:latin typeface="Open Sans Bold"/>
              </a:rPr>
              <a:t>Anna</a:t>
            </a:r>
          </a:p>
        </p:txBody>
      </p:sp>
      <p:sp>
        <p:nvSpPr>
          <p:cNvPr id="10" name="TextBox 10"/>
          <p:cNvSpPr txBox="1"/>
          <p:nvPr/>
        </p:nvSpPr>
        <p:spPr>
          <a:xfrm>
            <a:off x="1855362" y="6476969"/>
            <a:ext cx="888783" cy="612562"/>
          </a:xfrm>
          <a:prstGeom prst="rect">
            <a:avLst/>
          </a:prstGeom>
        </p:spPr>
        <p:txBody>
          <a:bodyPr wrap="square" lIns="0" tIns="0" rIns="0" bIns="0" rtlCol="0" anchor="t">
            <a:spAutoFit/>
          </a:bodyPr>
          <a:lstStyle/>
          <a:p>
            <a:pPr algn="ctr">
              <a:lnSpc>
                <a:spcPts val="5086"/>
              </a:lnSpc>
            </a:pPr>
            <a:r>
              <a:rPr lang="en-US" sz="3633" dirty="0">
                <a:solidFill>
                  <a:srgbClr val="000000"/>
                </a:solidFill>
                <a:latin typeface="Open Sans Bold"/>
              </a:rPr>
              <a:t>Jill</a:t>
            </a:r>
          </a:p>
        </p:txBody>
      </p:sp>
      <p:sp>
        <p:nvSpPr>
          <p:cNvPr id="11" name="TextBox 11"/>
          <p:cNvSpPr txBox="1"/>
          <p:nvPr/>
        </p:nvSpPr>
        <p:spPr>
          <a:xfrm>
            <a:off x="3745914" y="6621146"/>
            <a:ext cx="4940886" cy="3205942"/>
          </a:xfrm>
          <a:prstGeom prst="rect">
            <a:avLst/>
          </a:prstGeom>
          <a:noFill/>
        </p:spPr>
        <p:txBody>
          <a:bodyPr wrap="square" lIns="0" tIns="0" rIns="0" bIns="0" rtlCol="0" anchor="t">
            <a:spAutoFit/>
          </a:bodyPr>
          <a:lstStyle/>
          <a:p>
            <a:pPr algn="ctr">
              <a:lnSpc>
                <a:spcPts val="5109"/>
              </a:lnSpc>
            </a:pPr>
            <a:r>
              <a:rPr lang="en-US" sz="3000" dirty="0">
                <a:solidFill>
                  <a:srgbClr val="000000"/>
                </a:solidFill>
                <a:latin typeface="Open Sans Light Bold"/>
              </a:rPr>
              <a:t>David</a:t>
            </a:r>
            <a:r>
              <a:rPr lang="en-US" sz="3000" dirty="0">
                <a:solidFill>
                  <a:srgbClr val="000000"/>
                </a:solidFill>
                <a:latin typeface="Open Sans Light"/>
              </a:rPr>
              <a:t> and </a:t>
            </a:r>
            <a:r>
              <a:rPr lang="en-US" sz="3000" dirty="0">
                <a:solidFill>
                  <a:srgbClr val="000000"/>
                </a:solidFill>
                <a:latin typeface="Open Sans Light Bold"/>
              </a:rPr>
              <a:t>Jill</a:t>
            </a:r>
            <a:r>
              <a:rPr lang="en-US" sz="3000" dirty="0">
                <a:solidFill>
                  <a:srgbClr val="000000"/>
                </a:solidFill>
                <a:latin typeface="Open Sans Light"/>
              </a:rPr>
              <a:t> understand the ‘fabric’ and ‘ energy technology’ but are both unsure about the energy management system.</a:t>
            </a:r>
          </a:p>
        </p:txBody>
      </p:sp>
      <p:grpSp>
        <p:nvGrpSpPr>
          <p:cNvPr id="12" name="Group 12"/>
          <p:cNvGrpSpPr/>
          <p:nvPr/>
        </p:nvGrpSpPr>
        <p:grpSpPr>
          <a:xfrm>
            <a:off x="13620016" y="6736312"/>
            <a:ext cx="2945092" cy="3087423"/>
            <a:chOff x="0" y="0"/>
            <a:chExt cx="1913890" cy="1841744"/>
          </a:xfrm>
          <a:solidFill>
            <a:srgbClr val="B7DEE8"/>
          </a:solidFill>
        </p:grpSpPr>
        <p:sp>
          <p:nvSpPr>
            <p:cNvPr id="13" name="Freeform 13"/>
            <p:cNvSpPr/>
            <p:nvPr/>
          </p:nvSpPr>
          <p:spPr>
            <a:xfrm>
              <a:off x="0" y="0"/>
              <a:ext cx="1913890" cy="1841744"/>
            </a:xfrm>
            <a:custGeom>
              <a:avLst/>
              <a:gdLst/>
              <a:ahLst/>
              <a:cxnLst/>
              <a:rect l="l" t="t" r="r" b="b"/>
              <a:pathLst>
                <a:path w="1913890" h="1841744">
                  <a:moveTo>
                    <a:pt x="0" y="0"/>
                  </a:moveTo>
                  <a:lnTo>
                    <a:pt x="1913890" y="0"/>
                  </a:lnTo>
                  <a:lnTo>
                    <a:pt x="1913890" y="1841744"/>
                  </a:lnTo>
                  <a:lnTo>
                    <a:pt x="0" y="1841744"/>
                  </a:lnTo>
                  <a:close/>
                </a:path>
              </a:pathLst>
            </a:custGeom>
            <a:grpFill/>
          </p:spPr>
        </p:sp>
      </p:grpSp>
      <p:sp>
        <p:nvSpPr>
          <p:cNvPr id="14" name="TextBox 14"/>
          <p:cNvSpPr txBox="1"/>
          <p:nvPr/>
        </p:nvSpPr>
        <p:spPr>
          <a:xfrm>
            <a:off x="13816622" y="6743700"/>
            <a:ext cx="2551879" cy="3016595"/>
          </a:xfrm>
          <a:prstGeom prst="rect">
            <a:avLst/>
          </a:prstGeom>
        </p:spPr>
        <p:txBody>
          <a:bodyPr wrap="square" lIns="0" tIns="0" rIns="0" bIns="0" rtlCol="0" anchor="t">
            <a:spAutoFit/>
          </a:bodyPr>
          <a:lstStyle/>
          <a:p>
            <a:pPr algn="ctr">
              <a:lnSpc>
                <a:spcPts val="4759"/>
              </a:lnSpc>
            </a:pPr>
            <a:r>
              <a:rPr lang="en-US" sz="3000" dirty="0">
                <a:solidFill>
                  <a:srgbClr val="000000"/>
                </a:solidFill>
                <a:latin typeface="Open Sans Light Bold"/>
              </a:rPr>
              <a:t>Anna</a:t>
            </a:r>
            <a:r>
              <a:rPr lang="en-US" sz="3000" dirty="0">
                <a:solidFill>
                  <a:srgbClr val="000000"/>
                </a:solidFill>
                <a:latin typeface="Open Sans Light"/>
              </a:rPr>
              <a:t> is very interested in the energy management system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5FA5DBE-0A8B-4AAA-846B-0A3D3B2C6793}"/>
              </a:ext>
            </a:extLst>
          </p:cNvPr>
          <p:cNvSpPr/>
          <p:nvPr/>
        </p:nvSpPr>
        <p:spPr>
          <a:xfrm>
            <a:off x="1028700" y="5801994"/>
            <a:ext cx="16020773" cy="2465705"/>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0EF2EFA8-CDFC-4F25-8395-E6C5E911EDC5}"/>
              </a:ext>
            </a:extLst>
          </p:cNvPr>
          <p:cNvSpPr/>
          <p:nvPr/>
        </p:nvSpPr>
        <p:spPr>
          <a:xfrm>
            <a:off x="1028700" y="2721378"/>
            <a:ext cx="15925246" cy="2269722"/>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87604" y="210533"/>
            <a:ext cx="1932682" cy="2104902"/>
          </a:xfrm>
          <a:prstGeom prst="rect">
            <a:avLst/>
          </a:prstGeom>
        </p:spPr>
      </p:pic>
      <p:sp>
        <p:nvSpPr>
          <p:cNvPr id="3" name="TextBox 3"/>
          <p:cNvSpPr txBox="1"/>
          <p:nvPr/>
        </p:nvSpPr>
        <p:spPr>
          <a:xfrm>
            <a:off x="1028700" y="935756"/>
            <a:ext cx="4914900" cy="877570"/>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a:rPr>
              <a:t>Key Questions</a:t>
            </a:r>
          </a:p>
        </p:txBody>
      </p:sp>
      <p:sp>
        <p:nvSpPr>
          <p:cNvPr id="4" name="TextBox 4"/>
          <p:cNvSpPr txBox="1"/>
          <p:nvPr/>
        </p:nvSpPr>
        <p:spPr>
          <a:xfrm>
            <a:off x="1400036" y="2802585"/>
            <a:ext cx="15278100" cy="2107308"/>
          </a:xfrm>
          <a:prstGeom prst="rect">
            <a:avLst/>
          </a:prstGeom>
        </p:spPr>
        <p:txBody>
          <a:bodyPr wrap="square" lIns="0" tIns="0" rIns="0" bIns="0" rtlCol="0" anchor="t">
            <a:spAutoFit/>
          </a:bodyPr>
          <a:lstStyle/>
          <a:p>
            <a:pPr algn="ctr">
              <a:lnSpc>
                <a:spcPts val="5599"/>
              </a:lnSpc>
            </a:pPr>
            <a:r>
              <a:rPr lang="en-US" sz="3999" dirty="0">
                <a:solidFill>
                  <a:srgbClr val="000000"/>
                </a:solidFill>
                <a:latin typeface="Open Sans Light"/>
              </a:rPr>
              <a:t>How long do you think the process would take to improve the ‘fabric’ of your home, install energy technology, and energy controls? Is this disruption acceptable?</a:t>
            </a:r>
          </a:p>
        </p:txBody>
      </p:sp>
      <p:sp>
        <p:nvSpPr>
          <p:cNvPr id="5" name="TextBox 5"/>
          <p:cNvSpPr txBox="1"/>
          <p:nvPr/>
        </p:nvSpPr>
        <p:spPr>
          <a:xfrm>
            <a:off x="1028700" y="5903739"/>
            <a:ext cx="15925245" cy="2089150"/>
          </a:xfrm>
          <a:prstGeom prst="rect">
            <a:avLst/>
          </a:prstGeom>
        </p:spPr>
        <p:txBody>
          <a:bodyPr lIns="0" tIns="0" rIns="0" bIns="0" rtlCol="0" anchor="t">
            <a:spAutoFit/>
          </a:bodyPr>
          <a:lstStyle/>
          <a:p>
            <a:pPr algn="ctr">
              <a:lnSpc>
                <a:spcPts val="5599"/>
              </a:lnSpc>
            </a:pPr>
            <a:r>
              <a:rPr lang="en-US" sz="3999" dirty="0">
                <a:solidFill>
                  <a:srgbClr val="000000"/>
                </a:solidFill>
                <a:latin typeface="Open Sans Light"/>
              </a:rPr>
              <a:t>What are your initial reactions to the home energy management system and smart controls? </a:t>
            </a:r>
          </a:p>
          <a:p>
            <a:pPr algn="ctr">
              <a:lnSpc>
                <a:spcPts val="5599"/>
              </a:lnSpc>
            </a:pPr>
            <a:r>
              <a:rPr lang="en-US" sz="3999" dirty="0">
                <a:solidFill>
                  <a:srgbClr val="000000"/>
                </a:solidFill>
                <a:latin typeface="Open Sans Light"/>
              </a:rPr>
              <a:t>Which person do you relate more to and why?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1279</Words>
  <Application>Microsoft Office PowerPoint</Application>
  <PresentationFormat>Custom</PresentationFormat>
  <Paragraphs>109</Paragraphs>
  <Slides>21</Slides>
  <Notes>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Open Sans Light Bold</vt:lpstr>
      <vt:lpstr>Open Sans Extra Bold</vt:lpstr>
      <vt:lpstr>Open Sans Light</vt:lpstr>
      <vt:lpstr>Open Sans Bold</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Yellow Modern Creative Presentation</dc:title>
  <dc:creator>Adam Peacock</dc:creator>
  <cp:lastModifiedBy>Alana Wheat</cp:lastModifiedBy>
  <cp:revision>43</cp:revision>
  <dcterms:created xsi:type="dcterms:W3CDTF">2006-08-16T00:00:00Z</dcterms:created>
  <dcterms:modified xsi:type="dcterms:W3CDTF">2023-03-24T10:37:59Z</dcterms:modified>
  <dc:identifier>DAEvgluDGSo</dc:identifier>
</cp:coreProperties>
</file>